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2" r:id="rId20"/>
    <p:sldId id="273" r:id="rId21"/>
    <p:sldId id="27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4770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70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7699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95032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5037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5827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248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03841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1766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440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2034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E41F1-5ABD-4285-BAFF-487B22E8EBFF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23050-3923-4C19-AF0D-33F664FA256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3641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elida.cz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reni.cz/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Služby pro seniory žijící v rodině nebo vlastní domácnosti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53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Péče o seniora v rodině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Rodina zajišťuje asi 80% péče o </a:t>
            </a:r>
            <a:r>
              <a:rPr lang="cs-CZ" dirty="0" smtClean="0"/>
              <a:t>seniory.</a:t>
            </a:r>
          </a:p>
          <a:p>
            <a:endParaRPr lang="cs-CZ" dirty="0" smtClean="0"/>
          </a:p>
          <a:p>
            <a:r>
              <a:rPr lang="cs-CZ" dirty="0" smtClean="0"/>
              <a:t>Rodinná </a:t>
            </a:r>
            <a:r>
              <a:rPr lang="cs-CZ" dirty="0"/>
              <a:t>péče se dělí do 3. stupňů:</a:t>
            </a:r>
          </a:p>
          <a:p>
            <a:pPr lvl="0">
              <a:buFont typeface="Courier New" pitchFamily="49" charset="0"/>
              <a:buChar char="o"/>
            </a:pPr>
            <a:r>
              <a:rPr lang="cs-CZ" u="sng" dirty="0"/>
              <a:t>Podpůrná péče </a:t>
            </a:r>
            <a:endParaRPr lang="cs-CZ" dirty="0" smtClean="0"/>
          </a:p>
          <a:p>
            <a:pPr lvl="0">
              <a:buFont typeface="Courier New" pitchFamily="49" charset="0"/>
              <a:buChar char="o"/>
            </a:pPr>
            <a:r>
              <a:rPr lang="cs-CZ" u="sng" dirty="0" smtClean="0"/>
              <a:t>Neosobní péče</a:t>
            </a:r>
          </a:p>
          <a:p>
            <a:pPr lvl="0">
              <a:buFont typeface="Courier New" pitchFamily="49" charset="0"/>
              <a:buChar char="o"/>
            </a:pPr>
            <a:r>
              <a:rPr lang="cs-CZ" u="sng" dirty="0" smtClean="0"/>
              <a:t>Osobní </a:t>
            </a:r>
            <a:r>
              <a:rPr lang="cs-CZ" u="sng" dirty="0"/>
              <a:t>péče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539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Předpoklady pro dobrou péči v </a:t>
            </a:r>
            <a:r>
              <a:rPr lang="cs-CZ" dirty="0" smtClean="0"/>
              <a:t>rodině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ü"/>
            </a:pP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Mít </a:t>
            </a:r>
            <a:r>
              <a:rPr lang="cs-CZ" dirty="0"/>
              <a:t>možnost se postarat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Chtít </a:t>
            </a:r>
            <a:r>
              <a:rPr lang="cs-CZ" dirty="0"/>
              <a:t>se postarat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Umět </a:t>
            </a:r>
            <a:r>
              <a:rPr lang="cs-CZ" dirty="0"/>
              <a:t>se postarat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578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Respitní</a:t>
            </a:r>
            <a:r>
              <a:rPr lang="cs-CZ" dirty="0"/>
              <a:t> péče – Odlehčovací služby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terénní, ambulantní nebo pobytové služby poskytované osobám, které mají sníženou soběstačnost </a:t>
            </a:r>
            <a:endParaRPr lang="cs-CZ" dirty="0" smtClean="0"/>
          </a:p>
          <a:p>
            <a:r>
              <a:rPr lang="cs-CZ" dirty="0" smtClean="0"/>
              <a:t>Pečováno je o ně </a:t>
            </a:r>
            <a:r>
              <a:rPr lang="cs-CZ" dirty="0"/>
              <a:t>v jejich přirozeném sociálním prostředí; cílem služby je umožnit pečující fyzické osobě nezbytný odpočinek.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579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 služby poskytující </a:t>
            </a:r>
            <a:r>
              <a:rPr lang="cs-CZ" dirty="0" err="1" smtClean="0"/>
              <a:t>respitní</a:t>
            </a:r>
            <a:r>
              <a:rPr lang="cs-CZ" dirty="0" smtClean="0"/>
              <a:t> péči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Hospic Chrudim</a:t>
            </a:r>
            <a:r>
              <a:rPr lang="cs-CZ" b="1" dirty="0" smtClean="0"/>
              <a:t>,</a:t>
            </a:r>
            <a:r>
              <a:rPr lang="cs-CZ" dirty="0" smtClean="0"/>
              <a:t> </a:t>
            </a:r>
            <a:r>
              <a:rPr lang="cs-CZ" dirty="0" smtClean="0"/>
              <a:t>Chrudim</a:t>
            </a:r>
          </a:p>
          <a:p>
            <a:r>
              <a:rPr lang="cs-CZ" b="1" dirty="0" smtClean="0"/>
              <a:t>LDN Rybitví, </a:t>
            </a:r>
            <a:r>
              <a:rPr lang="cs-CZ" dirty="0" err="1" smtClean="0"/>
              <a:t>Rybitví</a:t>
            </a:r>
            <a:endParaRPr lang="cs-CZ" dirty="0" smtClean="0"/>
          </a:p>
          <a:p>
            <a:r>
              <a:rPr lang="cs-CZ" b="1" dirty="0" smtClean="0"/>
              <a:t>Domov sociálních služeb Slatiňany, </a:t>
            </a:r>
            <a:r>
              <a:rPr lang="cs-CZ" dirty="0" err="1" smtClean="0"/>
              <a:t>Slatiňany</a:t>
            </a:r>
            <a:r>
              <a:rPr lang="cs-CZ" b="1" dirty="0" smtClean="0"/>
              <a:t> </a:t>
            </a:r>
            <a:endParaRPr lang="cs-CZ" b="1" dirty="0" smtClean="0"/>
          </a:p>
          <a:p>
            <a:r>
              <a:rPr lang="cs-CZ" b="1" dirty="0"/>
              <a:t>Domov Simeon Horní Jelení</a:t>
            </a:r>
            <a:r>
              <a:rPr lang="cs-CZ" b="1" dirty="0" smtClean="0"/>
              <a:t>,</a:t>
            </a:r>
            <a:r>
              <a:rPr lang="cs-CZ" dirty="0" smtClean="0"/>
              <a:t> </a:t>
            </a:r>
            <a:r>
              <a:rPr lang="cs-CZ" dirty="0"/>
              <a:t>Horní Jelení </a:t>
            </a:r>
            <a:endParaRPr lang="cs-CZ" dirty="0" smtClean="0"/>
          </a:p>
          <a:p>
            <a:pPr>
              <a:buNone/>
            </a:pPr>
            <a:endParaRPr lang="cs-CZ" b="1" dirty="0"/>
          </a:p>
          <a:p>
            <a:r>
              <a:rPr lang="cs-CZ" dirty="0" smtClean="0"/>
              <a:t>Jedná se o pobytovou formu služby.</a:t>
            </a:r>
            <a:r>
              <a:rPr lang="cs-CZ" dirty="0"/>
              <a:t>	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938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Služby pro seniory žijící v rodině nebo vlastní domácnosti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u="sng" dirty="0"/>
              <a:t>Sociální </a:t>
            </a:r>
            <a:r>
              <a:rPr lang="cs-CZ" u="sng" dirty="0" smtClean="0"/>
              <a:t>šetření</a:t>
            </a:r>
          </a:p>
          <a:p>
            <a:endParaRPr lang="cs-CZ" u="sng" dirty="0"/>
          </a:p>
          <a:p>
            <a:r>
              <a:rPr lang="cs-CZ" dirty="0" smtClean="0"/>
              <a:t>sociální </a:t>
            </a:r>
            <a:r>
              <a:rPr lang="cs-CZ" dirty="0"/>
              <a:t>pracovník by měl identifikovat sociální rizika a přirozené zdroje pomoci, přirozenou </a:t>
            </a:r>
            <a:r>
              <a:rPr lang="cs-CZ" dirty="0" smtClean="0"/>
              <a:t>sociální </a:t>
            </a:r>
            <a:r>
              <a:rPr lang="cs-CZ" dirty="0"/>
              <a:t>síť v klientově </a:t>
            </a:r>
            <a:r>
              <a:rPr lang="cs-CZ" dirty="0" smtClean="0"/>
              <a:t>prostředí, nabídka služeb v dané lokalitě, ekonomické možnosti </a:t>
            </a:r>
          </a:p>
          <a:p>
            <a:r>
              <a:rPr lang="cs-CZ" dirty="0" smtClean="0"/>
              <a:t>Ambulantní nebo terénní forma služby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253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cs-CZ" b="1" dirty="0" smtClean="0"/>
              <a:t>Odborné </a:t>
            </a:r>
            <a:r>
              <a:rPr lang="cs-CZ" b="1" dirty="0"/>
              <a:t>sociální poradenství </a:t>
            </a:r>
            <a:r>
              <a:rPr lang="cs-CZ" dirty="0"/>
              <a:t>- poskytuje osobám v nepříznivé sociální situaci potřebné informace přispívající k řešení jejich </a:t>
            </a:r>
            <a:r>
              <a:rPr lang="cs-CZ" dirty="0" smtClean="0"/>
              <a:t>situace.</a:t>
            </a:r>
          </a:p>
          <a:p>
            <a:r>
              <a:rPr lang="cs-CZ" dirty="0" smtClean="0"/>
              <a:t>zaměřeno </a:t>
            </a:r>
            <a:r>
              <a:rPr lang="cs-CZ" dirty="0"/>
              <a:t>na jednotlivé okruhy sociálních </a:t>
            </a:r>
            <a:r>
              <a:rPr lang="cs-CZ" dirty="0" smtClean="0"/>
              <a:t>skupin </a:t>
            </a:r>
            <a:r>
              <a:rPr lang="cs-CZ" dirty="0" smtClean="0"/>
              <a:t>osob</a:t>
            </a:r>
            <a:endParaRPr lang="cs-CZ" dirty="0" smtClean="0"/>
          </a:p>
          <a:p>
            <a:pPr lvl="0"/>
            <a:r>
              <a:rPr lang="cs-CZ" dirty="0"/>
              <a:t>poskytováno bezplatně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29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Odborné poradenství pro seniory v Chrudimi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Problematika domácího násilí (Život 90), problémy </a:t>
            </a:r>
            <a:r>
              <a:rPr lang="cs-CZ" dirty="0"/>
              <a:t>ekonomické, </a:t>
            </a:r>
            <a:r>
              <a:rPr lang="cs-CZ" dirty="0" smtClean="0"/>
              <a:t>právní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  <a:p>
            <a:pPr lvl="0"/>
            <a:r>
              <a:rPr lang="cs-CZ" dirty="0"/>
              <a:t>Občanská poradna Farní charity Chrudim</a:t>
            </a:r>
          </a:p>
          <a:p>
            <a:r>
              <a:rPr lang="cs-CZ" dirty="0"/>
              <a:t>Různé internetové stránky: gerontologie.cz, pecujici.cz, pecujdoma.cz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09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Tísňová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terénní služba, jež obsahuje nepřetržitou distanční hlasovou a elektronickou komunikaci s osobami vystavenými stálému vysokému riziku ohrožení zdraví nebo života v případě náhlého zhoršení jejich zdravotního stavu nebo </a:t>
            </a:r>
            <a:r>
              <a:rPr lang="cs-CZ" dirty="0" smtClean="0"/>
              <a:t>schopností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321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Tísňová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se poskytuje za úhradu, maximální výše úhrady se však rovná nákladům na provoz technických komunikačních prostředků.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Organizace poskytující službu v Chrudimi a okolí</a:t>
            </a:r>
            <a:r>
              <a:rPr lang="cs-CZ" dirty="0"/>
              <a:t>		</a:t>
            </a:r>
          </a:p>
          <a:p>
            <a:r>
              <a:rPr lang="cs-CZ" dirty="0"/>
              <a:t>Centrum sociálních služeb a pomoci Chrudim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42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poskytuje se v přirozeném sociálním prostředí </a:t>
            </a:r>
            <a:r>
              <a:rPr lang="cs-CZ" dirty="0" smtClean="0"/>
              <a:t>osobám, </a:t>
            </a:r>
            <a:r>
              <a:rPr lang="cs-CZ" dirty="0"/>
              <a:t>jejichž situace vyžaduje pomoc jiné </a:t>
            </a:r>
            <a:r>
              <a:rPr lang="cs-CZ" dirty="0" smtClean="0"/>
              <a:t>osoby (rozsah a čas) </a:t>
            </a:r>
            <a:endParaRPr lang="cs-CZ" dirty="0" smtClean="0"/>
          </a:p>
          <a:p>
            <a:r>
              <a:rPr lang="cs-CZ" dirty="0" smtClean="0"/>
              <a:t>Poskytuje se </a:t>
            </a:r>
            <a:r>
              <a:rPr lang="cs-CZ" dirty="0"/>
              <a:t>za úhradu (max. 100 Kč/hod</a:t>
            </a:r>
            <a:r>
              <a:rPr lang="cs-CZ" dirty="0" smtClean="0"/>
              <a:t>)</a:t>
            </a:r>
          </a:p>
          <a:p>
            <a:pPr lvl="0"/>
            <a:r>
              <a:rPr lang="cs-CZ" u="sng" dirty="0" smtClean="0"/>
              <a:t>Organizace poskytující službu v Chrudimi  a okolí</a:t>
            </a:r>
          </a:p>
          <a:p>
            <a:pPr lvl="0"/>
            <a:r>
              <a:rPr lang="cs-CZ" dirty="0" smtClean="0"/>
              <a:t>Centrum </a:t>
            </a:r>
            <a:r>
              <a:rPr lang="cs-CZ" dirty="0"/>
              <a:t>pro zdravotně postižené pardubického kraje, pobočka Chrudim</a:t>
            </a:r>
          </a:p>
          <a:p>
            <a:pPr lvl="0"/>
            <a:r>
              <a:rPr lang="cs-CZ" dirty="0"/>
              <a:t>Farní charita Chrudim</a:t>
            </a:r>
          </a:p>
          <a:p>
            <a:pPr lvl="0"/>
            <a:r>
              <a:rPr lang="cs-CZ" dirty="0" err="1"/>
              <a:t>Hewer</a:t>
            </a:r>
            <a:r>
              <a:rPr lang="cs-CZ" dirty="0"/>
              <a:t> </a:t>
            </a:r>
            <a:r>
              <a:rPr lang="cs-CZ" dirty="0" err="1"/>
              <a:t>o.s</a:t>
            </a:r>
            <a:r>
              <a:rPr lang="cs-CZ" dirty="0"/>
              <a:t>., Pardubice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6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Osobní asistence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Služba obsahuje </a:t>
            </a:r>
            <a:r>
              <a:rPr lang="cs-CZ" dirty="0" smtClean="0"/>
              <a:t>tyto </a:t>
            </a:r>
            <a:r>
              <a:rPr lang="cs-CZ" dirty="0"/>
              <a:t>základní činnosti:</a:t>
            </a:r>
          </a:p>
          <a:p>
            <a:pPr marL="0" indent="0">
              <a:buNone/>
            </a:pPr>
            <a:r>
              <a:rPr lang="cs-CZ" dirty="0"/>
              <a:t>a) pomoc při zvládání běžných úkonů péče o </a:t>
            </a:r>
            <a:r>
              <a:rPr lang="cs-CZ" dirty="0" err="1" smtClean="0"/>
              <a:t>vl.osobu</a:t>
            </a:r>
            <a:r>
              <a:rPr lang="cs-CZ" dirty="0"/>
              <a:t>,</a:t>
            </a:r>
          </a:p>
          <a:p>
            <a:pPr marL="0" indent="0">
              <a:buNone/>
            </a:pPr>
            <a:r>
              <a:rPr lang="cs-CZ" dirty="0"/>
              <a:t>b) pomoc při osobní hygieně,</a:t>
            </a:r>
          </a:p>
          <a:p>
            <a:pPr marL="0" indent="0">
              <a:buNone/>
            </a:pPr>
            <a:r>
              <a:rPr lang="cs-CZ" dirty="0"/>
              <a:t>c) pomoc při zajištění stravy,	</a:t>
            </a:r>
          </a:p>
          <a:p>
            <a:pPr marL="0" indent="0">
              <a:buNone/>
            </a:pPr>
            <a:r>
              <a:rPr lang="cs-CZ" dirty="0"/>
              <a:t>d) pomoc při zajištění chodu domácnosti,</a:t>
            </a:r>
          </a:p>
          <a:p>
            <a:pPr marL="0" indent="0">
              <a:buNone/>
            </a:pPr>
            <a:r>
              <a:rPr lang="cs-CZ" dirty="0"/>
              <a:t>e) výchovné, vzdělávací a aktivizační činnosti,</a:t>
            </a:r>
          </a:p>
          <a:p>
            <a:pPr marL="0" indent="0">
              <a:buNone/>
            </a:pPr>
            <a:r>
              <a:rPr lang="cs-CZ" dirty="0"/>
              <a:t>f) zprostředkování kontaktu se společenským prostředím,</a:t>
            </a:r>
          </a:p>
          <a:p>
            <a:pPr marL="0" indent="0">
              <a:buNone/>
            </a:pPr>
            <a:r>
              <a:rPr lang="cs-CZ" dirty="0"/>
              <a:t>g) pomoc při uplatňování práv, oprávněných zájmů a při obstarávání osobních záležitostí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99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Je to terénní nebo ambulantní služba </a:t>
            </a:r>
            <a:r>
              <a:rPr lang="cs-CZ" dirty="0" smtClean="0"/>
              <a:t>(osoby se </a:t>
            </a:r>
            <a:r>
              <a:rPr lang="cs-CZ" dirty="0" smtClean="0"/>
              <a:t>sníženou </a:t>
            </a:r>
            <a:r>
              <a:rPr lang="cs-CZ" dirty="0"/>
              <a:t>soběstačnost z důvodu věku, chronického onemocnění nebo zdravotního postižení a </a:t>
            </a:r>
            <a:r>
              <a:rPr lang="cs-CZ" dirty="0" smtClean="0"/>
              <a:t>rodiny </a:t>
            </a:r>
            <a:r>
              <a:rPr lang="cs-CZ" dirty="0"/>
              <a:t>s </a:t>
            </a:r>
            <a:r>
              <a:rPr lang="cs-CZ" dirty="0" smtClean="0"/>
              <a:t>dětmi), </a:t>
            </a:r>
            <a:r>
              <a:rPr lang="cs-CZ" dirty="0"/>
              <a:t>jejichž situace vyžaduje pomoc jiné fyzické osoby. </a:t>
            </a:r>
          </a:p>
          <a:p>
            <a:r>
              <a:rPr lang="cs-CZ" dirty="0" smtClean="0"/>
              <a:t>Domácnosti osob, zařízení </a:t>
            </a:r>
            <a:r>
              <a:rPr lang="cs-CZ" dirty="0"/>
              <a:t>sociálních </a:t>
            </a:r>
            <a:r>
              <a:rPr lang="cs-CZ" dirty="0" smtClean="0"/>
              <a:t>služeb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139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Služba obsahuje tyto základní činnosti: </a:t>
            </a:r>
          </a:p>
          <a:p>
            <a:pPr marL="0" indent="0">
              <a:buNone/>
            </a:pPr>
            <a:r>
              <a:rPr lang="cs-CZ" dirty="0" smtClean="0"/>
              <a:t>a</a:t>
            </a:r>
            <a:r>
              <a:rPr lang="cs-CZ" dirty="0"/>
              <a:t>) pomoc při zvládání běžných úkonů péče o </a:t>
            </a:r>
            <a:r>
              <a:rPr lang="cs-CZ" dirty="0" err="1" smtClean="0"/>
              <a:t>vl</a:t>
            </a:r>
            <a:r>
              <a:rPr lang="cs-CZ" dirty="0" smtClean="0"/>
              <a:t>. </a:t>
            </a:r>
            <a:r>
              <a:rPr lang="cs-CZ" dirty="0" smtClean="0"/>
              <a:t>osobu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b</a:t>
            </a:r>
            <a:r>
              <a:rPr lang="cs-CZ" dirty="0"/>
              <a:t>) pomoc při osobní </a:t>
            </a:r>
            <a:r>
              <a:rPr lang="cs-CZ" dirty="0" smtClean="0"/>
              <a:t>hygieně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c</a:t>
            </a:r>
            <a:r>
              <a:rPr lang="cs-CZ" dirty="0"/>
              <a:t>) poskytnutí </a:t>
            </a:r>
            <a:r>
              <a:rPr lang="cs-CZ" dirty="0" smtClean="0"/>
              <a:t>stravy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d) pomoc při zajištění chodu </a:t>
            </a:r>
            <a:r>
              <a:rPr lang="cs-CZ" dirty="0" smtClean="0"/>
              <a:t>domácnosti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e) zprostředkování kontaktu se </a:t>
            </a:r>
            <a:r>
              <a:rPr lang="cs-CZ" dirty="0" smtClean="0"/>
              <a:t>spol. prostředím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899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Pečovatelská služba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Poskytuje se </a:t>
            </a:r>
            <a:r>
              <a:rPr lang="cs-CZ" dirty="0"/>
              <a:t>za úhradu (max. 100 Kč/hod). 	</a:t>
            </a:r>
          </a:p>
          <a:p>
            <a:endParaRPr lang="cs-CZ" dirty="0" smtClean="0"/>
          </a:p>
          <a:p>
            <a:r>
              <a:rPr lang="cs-CZ" dirty="0" smtClean="0"/>
              <a:t>Pečovatelská </a:t>
            </a:r>
            <a:r>
              <a:rPr lang="cs-CZ" dirty="0"/>
              <a:t>služba se poskytuje </a:t>
            </a:r>
            <a:r>
              <a:rPr lang="cs-CZ" u="sng" dirty="0"/>
              <a:t>bez úhrady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a) </a:t>
            </a:r>
            <a:r>
              <a:rPr lang="cs-CZ" dirty="0" smtClean="0"/>
              <a:t>Rodinám (3 děti současně do 4 let)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b) účastníkům odboje</a:t>
            </a:r>
          </a:p>
          <a:p>
            <a:pPr marL="0" indent="0">
              <a:buNone/>
            </a:pPr>
            <a:r>
              <a:rPr lang="cs-CZ" dirty="0"/>
              <a:t>c) </a:t>
            </a:r>
            <a:r>
              <a:rPr lang="cs-CZ" dirty="0" smtClean="0"/>
              <a:t>o</a:t>
            </a:r>
            <a:r>
              <a:rPr lang="cs-CZ" dirty="0" smtClean="0"/>
              <a:t>soby neoprávněně odsouzené </a:t>
            </a:r>
            <a:r>
              <a:rPr lang="cs-CZ" dirty="0" smtClean="0"/>
              <a:t>(12 měsíců)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d) </a:t>
            </a:r>
            <a:r>
              <a:rPr lang="cs-CZ" dirty="0" smtClean="0"/>
              <a:t>o</a:t>
            </a:r>
            <a:r>
              <a:rPr lang="cs-CZ" dirty="0" smtClean="0"/>
              <a:t>soby (tábor nucených prací</a:t>
            </a:r>
            <a:r>
              <a:rPr lang="cs-CZ" dirty="0" smtClean="0"/>
              <a:t>, 12 měsíců)</a:t>
            </a:r>
          </a:p>
          <a:p>
            <a:pPr marL="0" indent="0">
              <a:buNone/>
            </a:pPr>
            <a:r>
              <a:rPr lang="cs-CZ" dirty="0" smtClean="0"/>
              <a:t>e</a:t>
            </a:r>
            <a:r>
              <a:rPr lang="cs-CZ" dirty="0"/>
              <a:t>) pozůstalým manželům (manželkám</a:t>
            </a:r>
            <a:r>
              <a:rPr lang="cs-CZ" dirty="0" smtClean="0"/>
              <a:t>), (70 let)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4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poskytující pečovatelskou službu v Chrudimi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Centrum </a:t>
            </a:r>
            <a:r>
              <a:rPr lang="cs-CZ" dirty="0"/>
              <a:t>sociálních služeb a pomoci Chrudim</a:t>
            </a:r>
          </a:p>
          <a:p>
            <a:endParaRPr lang="cs-CZ" dirty="0"/>
          </a:p>
          <a:p>
            <a:r>
              <a:rPr lang="cs-CZ" dirty="0" smtClean="0"/>
              <a:t>Farní </a:t>
            </a:r>
            <a:r>
              <a:rPr lang="cs-CZ" dirty="0"/>
              <a:t>charita Chrudim	</a:t>
            </a:r>
          </a:p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06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Dům s pečovatelskou službou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Jedná se o </a:t>
            </a:r>
            <a:r>
              <a:rPr lang="cs-CZ" dirty="0"/>
              <a:t>terénní či ambulantní služby, </a:t>
            </a:r>
            <a:r>
              <a:rPr lang="cs-CZ" dirty="0" smtClean="0"/>
              <a:t>bydlí </a:t>
            </a:r>
            <a:r>
              <a:rPr lang="cs-CZ" dirty="0"/>
              <a:t>v nájemném </a:t>
            </a:r>
            <a:r>
              <a:rPr lang="cs-CZ" dirty="0" smtClean="0"/>
              <a:t>bytě.</a:t>
            </a:r>
          </a:p>
          <a:p>
            <a:r>
              <a:rPr lang="cs-CZ" dirty="0"/>
              <a:t>Jsou zde poskytovány terénní služby – pečovatelská služba, osobní asistence </a:t>
            </a:r>
            <a:r>
              <a:rPr lang="cs-CZ" dirty="0" smtClean="0"/>
              <a:t>atd.</a:t>
            </a:r>
          </a:p>
          <a:p>
            <a:r>
              <a:rPr lang="cs-CZ" dirty="0" smtClean="0"/>
              <a:t>Zřizovatelem </a:t>
            </a:r>
            <a:r>
              <a:rPr lang="cs-CZ" dirty="0"/>
              <a:t>je většinou </a:t>
            </a:r>
            <a:r>
              <a:rPr lang="cs-CZ" dirty="0" smtClean="0"/>
              <a:t>město – příspěvková organizace.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655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Dům s pečovatelskou službou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Podmínky přijetí do </a:t>
            </a:r>
            <a:r>
              <a:rPr lang="cs-CZ" dirty="0" smtClean="0"/>
              <a:t>DPS různé dle zřizovatelů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/>
              <a:t>Posuzují se kritéria naléhavosti pro umístění v DPS</a:t>
            </a:r>
            <a:r>
              <a:rPr lang="cs-CZ" dirty="0" smtClean="0"/>
              <a:t>.</a:t>
            </a:r>
          </a:p>
          <a:p>
            <a:r>
              <a:rPr lang="cs-CZ" dirty="0" smtClean="0"/>
              <a:t>V Chrudimi poskytuje služby DPS</a:t>
            </a:r>
          </a:p>
          <a:p>
            <a:pPr marL="0" indent="0">
              <a:buNone/>
            </a:pPr>
            <a:r>
              <a:rPr lang="cs-CZ" dirty="0"/>
              <a:t>Centrum sociálních služeb a pomoci Chrudim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299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Domácí ošetřovatelská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zdravotní </a:t>
            </a:r>
            <a:r>
              <a:rPr lang="cs-CZ" dirty="0"/>
              <a:t>péče </a:t>
            </a:r>
            <a:endParaRPr lang="cs-CZ" dirty="0" smtClean="0"/>
          </a:p>
          <a:p>
            <a:r>
              <a:rPr lang="cs-CZ" dirty="0" smtClean="0"/>
              <a:t>nejedná </a:t>
            </a:r>
            <a:r>
              <a:rPr lang="cs-CZ" dirty="0"/>
              <a:t>se o sociální </a:t>
            </a:r>
            <a:r>
              <a:rPr lang="cs-CZ" dirty="0" smtClean="0"/>
              <a:t>službu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Poskytuje </a:t>
            </a:r>
            <a:r>
              <a:rPr lang="cs-CZ" dirty="0"/>
              <a:t>základní ošetřovatelskou péči.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22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Domácí ošetřovatelská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Indikace (lékař)</a:t>
            </a:r>
          </a:p>
          <a:p>
            <a:r>
              <a:rPr lang="cs-CZ" dirty="0" smtClean="0"/>
              <a:t>Max</a:t>
            </a:r>
            <a:r>
              <a:rPr lang="cs-CZ" dirty="0"/>
              <a:t>. do 3 hodin denně </a:t>
            </a:r>
          </a:p>
          <a:p>
            <a:pPr lvl="0"/>
            <a:r>
              <a:rPr lang="cs-CZ" dirty="0"/>
              <a:t>Max 3 návštěvy denně </a:t>
            </a:r>
          </a:p>
          <a:p>
            <a:pPr marL="0" indent="0">
              <a:buNone/>
            </a:pPr>
            <a:r>
              <a:rPr lang="cs-CZ" dirty="0" smtClean="0"/>
              <a:t>Dle </a:t>
            </a:r>
            <a:r>
              <a:rPr lang="cs-CZ" dirty="0"/>
              <a:t>času u klienta: 60 minut, 45 minut, 30 minut, 15 </a:t>
            </a:r>
            <a:r>
              <a:rPr lang="cs-CZ" dirty="0" smtClean="0"/>
              <a:t>minut</a:t>
            </a:r>
          </a:p>
          <a:p>
            <a:r>
              <a:rPr lang="cs-CZ" u="sng" dirty="0"/>
              <a:t>Pečovatelská služba </a:t>
            </a:r>
            <a:r>
              <a:rPr lang="cs-CZ" u="sng" dirty="0" smtClean="0"/>
              <a:t>- </a:t>
            </a:r>
            <a:r>
              <a:rPr lang="cs-CZ" u="sng" dirty="0"/>
              <a:t>ošetřovatelská péče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41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Organizace poskytující domácí ošetřovatelskou péči v Chrudimi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CSSP </a:t>
            </a:r>
            <a:r>
              <a:rPr lang="cs-CZ" dirty="0" smtClean="0"/>
              <a:t>– zdravotnická péče </a:t>
            </a:r>
            <a:r>
              <a:rPr lang="cs-CZ" dirty="0" err="1" smtClean="0"/>
              <a:t>Kirké</a:t>
            </a:r>
            <a:endParaRPr lang="cs-CZ" dirty="0" smtClean="0"/>
          </a:p>
          <a:p>
            <a:pPr lvl="0"/>
            <a:r>
              <a:rPr lang="cs-CZ" dirty="0" smtClean="0"/>
              <a:t>Farní charita – CHOPS </a:t>
            </a:r>
          </a:p>
          <a:p>
            <a:endParaRPr lang="cs-CZ" dirty="0" smtClean="0"/>
          </a:p>
          <a:p>
            <a:r>
              <a:rPr lang="cs-CZ" dirty="0" smtClean="0"/>
              <a:t>Hospic Chrudim – poskytuje terénní hospicovou péči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12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Průvodcovské a předčitatelské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terénní nebo ambulantní služby </a:t>
            </a:r>
            <a:r>
              <a:rPr lang="cs-CZ" dirty="0" smtClean="0"/>
              <a:t>(osoby se sníženou orientací </a:t>
            </a:r>
            <a:r>
              <a:rPr lang="cs-CZ" dirty="0"/>
              <a:t>nebo </a:t>
            </a:r>
            <a:r>
              <a:rPr lang="cs-CZ" dirty="0" smtClean="0"/>
              <a:t>komunikací) napomáhají vyřídit klientovi vlastní </a:t>
            </a:r>
            <a:r>
              <a:rPr lang="cs-CZ" dirty="0" smtClean="0"/>
              <a:t>záležitosti </a:t>
            </a:r>
          </a:p>
          <a:p>
            <a:r>
              <a:rPr lang="cs-CZ" dirty="0" smtClean="0"/>
              <a:t>Služby </a:t>
            </a:r>
            <a:r>
              <a:rPr lang="cs-CZ" dirty="0"/>
              <a:t>mohou být poskytovány též jako součást jiných služeb.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994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Průvodcovská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Průvodcovskou službu nejčastěji využívají lidé při návštěvě lékaře, úřadu nebo jiné instituce.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Doprovod, pomoc </a:t>
            </a:r>
            <a:r>
              <a:rPr lang="cs-CZ" dirty="0"/>
              <a:t>při orientaci v budově, při vyplňování dokumentů nebo během </a:t>
            </a:r>
            <a:r>
              <a:rPr lang="cs-CZ" dirty="0" smtClean="0"/>
              <a:t>nákupů.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31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Předčitatelská služba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Předčítat je možné denní tisk, korespondenci, dokumenty, knihy a podobně.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vyplnění </a:t>
            </a:r>
            <a:r>
              <a:rPr lang="cs-CZ" dirty="0"/>
              <a:t>formuláře nebo složenky, pomoc při označování předmětů v domácnosti, vyhledání informací </a:t>
            </a:r>
            <a:r>
              <a:rPr lang="cs-CZ" dirty="0" err="1" smtClean="0"/>
              <a:t>apod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50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Průvodcovské a předčitatelské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Organizace poskytující služby v Chrudimi a okolí</a:t>
            </a:r>
          </a:p>
          <a:p>
            <a:pPr lvl="0"/>
            <a:r>
              <a:rPr lang="cs-CZ" dirty="0" err="1"/>
              <a:t>Tyflocentrum</a:t>
            </a:r>
            <a:r>
              <a:rPr lang="cs-CZ" dirty="0"/>
              <a:t> Pardubice</a:t>
            </a:r>
          </a:p>
          <a:p>
            <a:endParaRPr lang="cs-CZ" dirty="0" smtClean="0"/>
          </a:p>
          <a:p>
            <a:r>
              <a:rPr lang="cs-CZ" dirty="0" smtClean="0"/>
              <a:t>Služba </a:t>
            </a:r>
            <a:r>
              <a:rPr lang="cs-CZ" dirty="0"/>
              <a:t>se poskytuje a úplatu (max. 100 Kč/hod).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79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Tlumočnické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jsou </a:t>
            </a:r>
            <a:r>
              <a:rPr lang="cs-CZ" dirty="0"/>
              <a:t>terénní, popřípadě ambulantní služby </a:t>
            </a:r>
            <a:r>
              <a:rPr lang="cs-CZ" dirty="0" smtClean="0"/>
              <a:t>(osoby </a:t>
            </a:r>
            <a:r>
              <a:rPr lang="cs-CZ" dirty="0" smtClean="0"/>
              <a:t>s </a:t>
            </a:r>
            <a:r>
              <a:rPr lang="cs-CZ" dirty="0" smtClean="0"/>
              <a:t>poruchou komunikace, smyslové postižení)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/>
              <a:t>Služby jsou poskytovány bezplatně.</a:t>
            </a:r>
            <a:r>
              <a:rPr lang="cs-CZ" b="1" dirty="0"/>
              <a:t> </a:t>
            </a:r>
            <a:endParaRPr lang="cs-CZ" dirty="0"/>
          </a:p>
          <a:p>
            <a:pPr lvl="0"/>
            <a:r>
              <a:rPr lang="cs-CZ" dirty="0"/>
              <a:t>Svaz neslyšících a nedoslýchavých, Svitavy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04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Centra denních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ambulantní </a:t>
            </a:r>
            <a:r>
              <a:rPr lang="cs-CZ" dirty="0"/>
              <a:t>služba </a:t>
            </a:r>
            <a:endParaRPr lang="cs-CZ" dirty="0" smtClean="0"/>
          </a:p>
          <a:p>
            <a:r>
              <a:rPr lang="cs-CZ" dirty="0" smtClean="0"/>
              <a:t>posílení samostatnosti, soběstačnosti, zabránit</a:t>
            </a:r>
            <a:r>
              <a:rPr lang="cs-CZ" dirty="0"/>
              <a:t> sociálnímu </a:t>
            </a:r>
            <a:r>
              <a:rPr lang="cs-CZ" dirty="0" smtClean="0"/>
              <a:t>vyloučení</a:t>
            </a:r>
            <a:endParaRPr lang="cs-CZ" dirty="0"/>
          </a:p>
          <a:p>
            <a:r>
              <a:rPr lang="cs-CZ" dirty="0"/>
              <a:t>Služba se poskytuje za úplatu (100 Kč/hod, 150 Kč strava/den</a:t>
            </a:r>
            <a:r>
              <a:rPr lang="cs-CZ" dirty="0" smtClean="0"/>
              <a:t>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lvl="0"/>
            <a:r>
              <a:rPr lang="cs-CZ" dirty="0"/>
              <a:t>Centrum denních služeb Motýl, Hlinsko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414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Denní a týdenní stacionáře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Ambulantní služba</a:t>
            </a:r>
          </a:p>
          <a:p>
            <a:r>
              <a:rPr lang="cs-CZ" dirty="0" smtClean="0"/>
              <a:t>Míra soběstačnosti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 smtClean="0"/>
          </a:p>
          <a:p>
            <a:r>
              <a:rPr lang="cs-CZ" dirty="0" smtClean="0"/>
              <a:t>Služba </a:t>
            </a:r>
            <a:r>
              <a:rPr lang="cs-CZ" dirty="0"/>
              <a:t>se poskytuje za úplatu (100 Kč/ hod, 150 Kč strava/ den, 180 Kč pobyt /den</a:t>
            </a:r>
            <a:r>
              <a:rPr lang="cs-CZ" dirty="0" smtClean="0"/>
              <a:t>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763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Denní stacionář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Centrum sociálních služeb a pomoci Chrudim </a:t>
            </a:r>
            <a:r>
              <a:rPr lang="cs-CZ" dirty="0" smtClean="0"/>
              <a:t>denní </a:t>
            </a:r>
            <a:r>
              <a:rPr lang="cs-CZ" dirty="0"/>
              <a:t>stacionáře </a:t>
            </a:r>
            <a:r>
              <a:rPr lang="cs-CZ" dirty="0" smtClean="0"/>
              <a:t>Jitřenka (od 7 – 40 let) </a:t>
            </a:r>
            <a:r>
              <a:rPr lang="cs-CZ" dirty="0"/>
              <a:t>a </a:t>
            </a:r>
            <a:r>
              <a:rPr lang="cs-CZ" dirty="0" smtClean="0"/>
              <a:t>Pohoda (od 40 let, senioři od 65 let)</a:t>
            </a:r>
            <a:endParaRPr lang="cs-CZ" dirty="0"/>
          </a:p>
          <a:p>
            <a:pPr marL="0" lvl="0" indent="0">
              <a:buNone/>
            </a:pPr>
            <a:endParaRPr lang="cs-CZ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 </a:t>
            </a:r>
            <a:r>
              <a:rPr lang="cs-CZ" dirty="0"/>
              <a:t>Domov sociálních služeb Slatiňany – denní stacionář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16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Sociálně aktivizační služby pro osoby se zdravotním postižením a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patří mezi služby sociální prevence, ambulantní či terénní </a:t>
            </a:r>
            <a:r>
              <a:rPr lang="cs-CZ" dirty="0" smtClean="0"/>
              <a:t>služby</a:t>
            </a:r>
            <a:endParaRPr lang="cs-CZ" dirty="0" smtClean="0"/>
          </a:p>
          <a:p>
            <a:r>
              <a:rPr lang="cs-CZ" dirty="0" smtClean="0"/>
              <a:t>Pomáhají </a:t>
            </a:r>
            <a:r>
              <a:rPr lang="cs-CZ" dirty="0"/>
              <a:t>předcházet sociálnímu vyloučení</a:t>
            </a:r>
            <a:r>
              <a:rPr lang="cs-CZ" dirty="0" smtClean="0"/>
              <a:t>.</a:t>
            </a:r>
          </a:p>
          <a:p>
            <a:r>
              <a:rPr lang="cs-CZ" dirty="0"/>
              <a:t>Poskytují se bez úhrady.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Organizace poskytující služby v Chrudimi </a:t>
            </a:r>
            <a:r>
              <a:rPr lang="cs-CZ" dirty="0"/>
              <a:t>	</a:t>
            </a:r>
          </a:p>
          <a:p>
            <a:pPr lvl="0"/>
            <a:r>
              <a:rPr lang="cs-CZ" dirty="0"/>
              <a:t>Centrum sociálních služeb a pomoci Chrudim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16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Krizová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je terénní, ambulantní nebo pobytová </a:t>
            </a:r>
            <a:r>
              <a:rPr lang="cs-CZ" dirty="0" smtClean="0"/>
              <a:t>služba </a:t>
            </a:r>
            <a:r>
              <a:rPr lang="cs-CZ" dirty="0"/>
              <a:t>na přechodnou </a:t>
            </a:r>
            <a:r>
              <a:rPr lang="cs-CZ" dirty="0" smtClean="0"/>
              <a:t>dobu </a:t>
            </a:r>
            <a:r>
              <a:rPr lang="cs-CZ" dirty="0" smtClean="0"/>
              <a:t>(osoby nacházející se </a:t>
            </a:r>
            <a:r>
              <a:rPr lang="cs-CZ" dirty="0"/>
              <a:t>v situaci ohrožení zdraví nebo </a:t>
            </a:r>
            <a:r>
              <a:rPr lang="cs-CZ" dirty="0" smtClean="0"/>
              <a:t>života) </a:t>
            </a:r>
            <a:endParaRPr lang="cs-CZ" dirty="0"/>
          </a:p>
          <a:p>
            <a:r>
              <a:rPr lang="cs-CZ" dirty="0"/>
              <a:t>Služba je poskytována bezplatně.</a:t>
            </a:r>
          </a:p>
          <a:p>
            <a:pPr marL="0" indent="0">
              <a:buNone/>
            </a:pPr>
            <a:r>
              <a:rPr lang="cs-CZ" dirty="0" smtClean="0"/>
              <a:t>Organizace poskytující služby v Chrudimi</a:t>
            </a:r>
            <a:endParaRPr lang="cs-CZ" dirty="0"/>
          </a:p>
          <a:p>
            <a:pPr lvl="0"/>
            <a:r>
              <a:rPr lang="cs-CZ" dirty="0"/>
              <a:t>Centrum J. J. </a:t>
            </a:r>
            <a:r>
              <a:rPr lang="cs-CZ" dirty="0" err="1"/>
              <a:t>Pestalozzi</a:t>
            </a:r>
            <a:r>
              <a:rPr lang="cs-CZ" dirty="0"/>
              <a:t> </a:t>
            </a:r>
            <a:r>
              <a:rPr lang="cs-CZ" dirty="0" err="1"/>
              <a:t>o.p.s</a:t>
            </a:r>
            <a:r>
              <a:rPr lang="cs-CZ" dirty="0"/>
              <a:t>, Chrudim</a:t>
            </a:r>
          </a:p>
          <a:p>
            <a:pPr lvl="0"/>
            <a:r>
              <a:rPr lang="cs-CZ" dirty="0"/>
              <a:t>SOPRE CR </a:t>
            </a:r>
            <a:r>
              <a:rPr lang="cs-CZ" dirty="0" err="1"/>
              <a:t>o.p.s</a:t>
            </a:r>
            <a:r>
              <a:rPr lang="cs-CZ" dirty="0"/>
              <a:t>, Chrudim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8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Telefonická krizová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err="1" smtClean="0"/>
              <a:t>Elpida</a:t>
            </a:r>
            <a:r>
              <a:rPr lang="cs-CZ" dirty="0" smtClean="0"/>
              <a:t>, o.p.s.– </a:t>
            </a:r>
            <a:r>
              <a:rPr lang="cs-CZ" dirty="0"/>
              <a:t>Linka seniorů 800 200 007, </a:t>
            </a:r>
            <a:r>
              <a:rPr lang="cs-CZ" u="sng" dirty="0">
                <a:hlinkClick r:id="rId2"/>
              </a:rPr>
              <a:t>www.elida.cz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6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Podmínky poskytování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zákon </a:t>
            </a:r>
            <a:r>
              <a:rPr lang="cs-CZ" dirty="0"/>
              <a:t>č.108/2006 Sb. O sociálních </a:t>
            </a:r>
            <a:r>
              <a:rPr lang="cs-CZ" dirty="0" smtClean="0"/>
              <a:t>službách,  </a:t>
            </a:r>
            <a:r>
              <a:rPr lang="cs-CZ" dirty="0" smtClean="0"/>
              <a:t>vyhláška </a:t>
            </a:r>
            <a:r>
              <a:rPr lang="cs-CZ" dirty="0"/>
              <a:t>č. </a:t>
            </a:r>
            <a:r>
              <a:rPr lang="cs-CZ" dirty="0" smtClean="0"/>
              <a:t>505/2006 </a:t>
            </a:r>
          </a:p>
          <a:p>
            <a:r>
              <a:rPr lang="cs-CZ" dirty="0" smtClean="0"/>
              <a:t>rozsah </a:t>
            </a:r>
            <a:r>
              <a:rPr lang="cs-CZ" dirty="0"/>
              <a:t>služby – základní </a:t>
            </a:r>
            <a:r>
              <a:rPr lang="cs-CZ" dirty="0" smtClean="0"/>
              <a:t>úkony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fakultativní </a:t>
            </a:r>
            <a:r>
              <a:rPr lang="cs-CZ" dirty="0"/>
              <a:t>služby 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0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Povinnosti poskytovatelů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Registrace na </a:t>
            </a:r>
            <a:r>
              <a:rPr lang="cs-CZ" dirty="0" smtClean="0"/>
              <a:t>KÚ </a:t>
            </a:r>
            <a:r>
              <a:rPr lang="cs-CZ" dirty="0" smtClean="0"/>
              <a:t>- podmínky</a:t>
            </a:r>
            <a:endParaRPr lang="cs-CZ" dirty="0"/>
          </a:p>
          <a:p>
            <a:pPr lvl="0"/>
            <a:r>
              <a:rPr lang="cs-CZ" dirty="0"/>
              <a:t>Uzavřena pojistná smlouva </a:t>
            </a:r>
          </a:p>
          <a:p>
            <a:pPr lvl="0"/>
            <a:r>
              <a:rPr lang="cs-CZ" dirty="0"/>
              <a:t>Informovat o druhu služby, místě poskytování</a:t>
            </a:r>
          </a:p>
          <a:p>
            <a:pPr lvl="0"/>
            <a:r>
              <a:rPr lang="cs-CZ" dirty="0"/>
              <a:t>Zpracovat vnitřní pravidla poskytování služby </a:t>
            </a:r>
          </a:p>
          <a:p>
            <a:pPr lvl="0"/>
            <a:r>
              <a:rPr lang="cs-CZ" dirty="0"/>
              <a:t>Vést evidenci žadatelů o sociální službu</a:t>
            </a:r>
          </a:p>
          <a:p>
            <a:pPr lvl="0"/>
            <a:r>
              <a:rPr lang="cs-CZ" dirty="0"/>
              <a:t>Dodržovat standardy kvality sociálních služeb</a:t>
            </a:r>
          </a:p>
          <a:p>
            <a:r>
              <a:rPr lang="cs-CZ" dirty="0"/>
              <a:t>Uzavřít s uživatelem smlouvu </a:t>
            </a:r>
            <a:endParaRPr lang="cs-CZ" dirty="0" smtClean="0"/>
          </a:p>
          <a:p>
            <a:r>
              <a:rPr lang="cs-CZ" dirty="0" smtClean="0"/>
              <a:t>Podrobit se inspekci sociálních služeb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117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Smlouva o poskytnutí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u="sng" dirty="0"/>
              <a:t>Uzavírá se písemně mezi poskytovatelem a uživatelem sociální služby</a:t>
            </a:r>
            <a:r>
              <a:rPr lang="cs-CZ" u="sng" dirty="0" smtClean="0"/>
              <a:t>.</a:t>
            </a:r>
            <a:endParaRPr lang="cs-CZ" dirty="0"/>
          </a:p>
          <a:p>
            <a:r>
              <a:rPr lang="cs-CZ" dirty="0"/>
              <a:t>Smlouva obsahuje tyto náležitosti: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Označení </a:t>
            </a:r>
            <a:r>
              <a:rPr lang="cs-CZ" dirty="0"/>
              <a:t>smluvních </a:t>
            </a:r>
            <a:r>
              <a:rPr lang="cs-CZ" dirty="0" smtClean="0"/>
              <a:t>stran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druh a rozsah sociální služby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místo </a:t>
            </a:r>
            <a:r>
              <a:rPr lang="cs-CZ" dirty="0"/>
              <a:t>a čas poskytování sociální </a:t>
            </a:r>
            <a:r>
              <a:rPr lang="cs-CZ" dirty="0" smtClean="0"/>
              <a:t>služby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výše </a:t>
            </a:r>
            <a:r>
              <a:rPr lang="cs-CZ" dirty="0"/>
              <a:t>úhrady </a:t>
            </a:r>
            <a:r>
              <a:rPr lang="cs-CZ" dirty="0" smtClean="0"/>
              <a:t>a </a:t>
            </a:r>
            <a:r>
              <a:rPr lang="cs-CZ" dirty="0"/>
              <a:t>způsob jejího </a:t>
            </a:r>
            <a:r>
              <a:rPr lang="cs-CZ" dirty="0" smtClean="0"/>
              <a:t>placení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ujednání </a:t>
            </a:r>
            <a:r>
              <a:rPr lang="cs-CZ" dirty="0"/>
              <a:t>o dodržování vnitřních pravidel </a:t>
            </a:r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výpovědní </a:t>
            </a:r>
            <a:r>
              <a:rPr lang="cs-CZ" dirty="0"/>
              <a:t>důvody a výpovědní </a:t>
            </a:r>
            <a:r>
              <a:rPr lang="cs-CZ" dirty="0" smtClean="0"/>
              <a:t>lhůty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dobu </a:t>
            </a:r>
            <a:r>
              <a:rPr lang="cs-CZ" dirty="0"/>
              <a:t>platnosti </a:t>
            </a:r>
            <a:r>
              <a:rPr lang="cs-CZ" dirty="0" smtClean="0"/>
              <a:t>smlouvy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6342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04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Odmítnutí poskytnutí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Poskytovatel sociálních služeb může odmítnout uzavřít smlouvu o poskytování sociálních služeb pouze, pokud</a:t>
            </a:r>
            <a:endParaRPr lang="cs-CZ" dirty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neposkytuje </a:t>
            </a:r>
            <a:r>
              <a:rPr lang="cs-CZ" dirty="0"/>
              <a:t>sociální službu, o kterou osoba </a:t>
            </a:r>
            <a:r>
              <a:rPr lang="cs-CZ" dirty="0" smtClean="0"/>
              <a:t>žádá,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nemá </a:t>
            </a:r>
            <a:r>
              <a:rPr lang="cs-CZ" dirty="0"/>
              <a:t>dostatečnou kapacitu </a:t>
            </a:r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zdravotní </a:t>
            </a:r>
            <a:r>
              <a:rPr lang="cs-CZ" dirty="0"/>
              <a:t>stav </a:t>
            </a:r>
            <a:r>
              <a:rPr lang="cs-CZ" dirty="0" smtClean="0"/>
              <a:t>osoby vylučuje </a:t>
            </a:r>
            <a:r>
              <a:rPr lang="cs-CZ" dirty="0"/>
              <a:t>poskytnutí takové sociální </a:t>
            </a:r>
            <a:r>
              <a:rPr lang="cs-CZ" dirty="0" smtClean="0"/>
              <a:t>služby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61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Povinnosti uživatele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posudek registrujícího praktického lékaře o zdravotním </a:t>
            </a:r>
            <a:r>
              <a:rPr lang="cs-CZ" dirty="0" smtClean="0"/>
              <a:t>stavu</a:t>
            </a:r>
          </a:p>
          <a:p>
            <a:endParaRPr lang="cs-CZ" dirty="0" smtClean="0"/>
          </a:p>
          <a:p>
            <a:r>
              <a:rPr lang="cs-CZ" dirty="0" smtClean="0"/>
              <a:t>Osobu, </a:t>
            </a:r>
            <a:r>
              <a:rPr lang="cs-CZ" dirty="0"/>
              <a:t>která není schopna sama jednat a nemá zákonného zástupce, zastupuje při uzavírání smlouvy obecní úřad obce s rozšířenou </a:t>
            </a:r>
            <a:r>
              <a:rPr lang="cs-CZ" dirty="0" smtClean="0"/>
              <a:t>působností.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158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</a:t>
            </a:r>
            <a:r>
              <a:rPr lang="cs-CZ" dirty="0" smtClean="0"/>
              <a:t>ákon </a:t>
            </a:r>
            <a:r>
              <a:rPr lang="cs-CZ" dirty="0" smtClean="0"/>
              <a:t>č. 108/2006 služby zpoplatněné a bez poplatku</a:t>
            </a:r>
          </a:p>
          <a:p>
            <a:r>
              <a:rPr lang="cs-CZ" dirty="0" smtClean="0"/>
              <a:t>Max. výše úhrady (základní úkony) v zákoně</a:t>
            </a:r>
          </a:p>
          <a:p>
            <a:r>
              <a:rPr lang="cs-CZ" dirty="0" smtClean="0"/>
              <a:t>Fakultativní úkony </a:t>
            </a:r>
            <a:r>
              <a:rPr lang="cs-CZ" dirty="0" smtClean="0"/>
              <a:t>– výše nákladů</a:t>
            </a:r>
            <a:endParaRPr lang="cs-CZ" dirty="0" smtClean="0"/>
          </a:p>
          <a:p>
            <a:r>
              <a:rPr lang="cs-CZ" dirty="0" smtClean="0"/>
              <a:t>Zpoplatněné služby hradí sám </a:t>
            </a:r>
            <a:r>
              <a:rPr lang="cs-CZ" dirty="0" smtClean="0"/>
              <a:t>uživatel (rodina)</a:t>
            </a:r>
            <a:endParaRPr lang="cs-CZ" dirty="0" smtClean="0"/>
          </a:p>
          <a:p>
            <a:r>
              <a:rPr lang="cs-CZ" dirty="0" smtClean="0"/>
              <a:t>Domácí ošetřovatelská péče – indikovaná, ZP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19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Terénní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domácí </a:t>
            </a:r>
            <a:r>
              <a:rPr lang="cs-CZ" dirty="0" smtClean="0"/>
              <a:t>prostředí</a:t>
            </a:r>
          </a:p>
          <a:p>
            <a:r>
              <a:rPr lang="cs-CZ" dirty="0" smtClean="0"/>
              <a:t>méně </a:t>
            </a:r>
            <a:r>
              <a:rPr lang="cs-CZ" dirty="0"/>
              <a:t>finančně </a:t>
            </a:r>
            <a:r>
              <a:rPr lang="cs-CZ" dirty="0" smtClean="0"/>
              <a:t>náročné</a:t>
            </a:r>
          </a:p>
          <a:p>
            <a:r>
              <a:rPr lang="cs-CZ" dirty="0" smtClean="0"/>
              <a:t>zachování </a:t>
            </a:r>
            <a:r>
              <a:rPr lang="cs-CZ" dirty="0"/>
              <a:t>sociálních </a:t>
            </a:r>
            <a:r>
              <a:rPr lang="cs-CZ" dirty="0" smtClean="0"/>
              <a:t>vazeb</a:t>
            </a:r>
          </a:p>
          <a:p>
            <a:r>
              <a:rPr lang="cs-CZ" dirty="0" smtClean="0"/>
              <a:t>rovnoprávný </a:t>
            </a:r>
            <a:r>
              <a:rPr lang="cs-CZ" dirty="0"/>
              <a:t>vztah s poskytovatelem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horší dostupnost péče v některých oblastech místní i </a:t>
            </a:r>
            <a:r>
              <a:rPr lang="cs-CZ" dirty="0" smtClean="0"/>
              <a:t>časová</a:t>
            </a:r>
          </a:p>
          <a:p>
            <a:r>
              <a:rPr lang="cs-CZ" dirty="0" smtClean="0"/>
              <a:t>možnost </a:t>
            </a:r>
            <a:r>
              <a:rPr lang="cs-CZ" dirty="0"/>
              <a:t>narušení soukromí (při střídání </a:t>
            </a:r>
            <a:r>
              <a:rPr lang="cs-CZ" dirty="0" smtClean="0"/>
              <a:t>pracovníků)</a:t>
            </a:r>
          </a:p>
          <a:p>
            <a:r>
              <a:rPr lang="cs-CZ" dirty="0" smtClean="0"/>
              <a:t>většinou nelze zajistit po </a:t>
            </a:r>
            <a:r>
              <a:rPr lang="cs-CZ" dirty="0"/>
              <a:t>24 </a:t>
            </a:r>
            <a:r>
              <a:rPr lang="cs-CZ" dirty="0" smtClean="0"/>
              <a:t>hodin denně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684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Ambulantní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sociální kontakty s vrstevníky a dalšími </a:t>
            </a:r>
            <a:r>
              <a:rPr lang="cs-CZ" dirty="0" smtClean="0"/>
              <a:t>lidmi</a:t>
            </a:r>
          </a:p>
          <a:p>
            <a:r>
              <a:rPr lang="cs-CZ" dirty="0" smtClean="0"/>
              <a:t>zachování </a:t>
            </a:r>
            <a:r>
              <a:rPr lang="cs-CZ" dirty="0"/>
              <a:t>sociální </a:t>
            </a:r>
            <a:r>
              <a:rPr lang="cs-CZ" dirty="0" smtClean="0"/>
              <a:t>prostředí</a:t>
            </a:r>
          </a:p>
          <a:p>
            <a:r>
              <a:rPr lang="cs-CZ" dirty="0" smtClean="0"/>
              <a:t>méně </a:t>
            </a:r>
            <a:r>
              <a:rPr lang="cs-CZ" dirty="0"/>
              <a:t>nákladné </a:t>
            </a:r>
            <a:r>
              <a:rPr lang="cs-CZ" dirty="0" smtClean="0"/>
              <a:t>služby</a:t>
            </a:r>
          </a:p>
          <a:p>
            <a:r>
              <a:rPr lang="cs-CZ" dirty="0" smtClean="0"/>
              <a:t>rozvoj </a:t>
            </a:r>
            <a:r>
              <a:rPr lang="cs-CZ" dirty="0"/>
              <a:t>a udržení stávajících dovedností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N</a:t>
            </a:r>
            <a:r>
              <a:rPr lang="cs-CZ" dirty="0" smtClean="0"/>
              <a:t>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 smtClean="0"/>
              <a:t>Doprava</a:t>
            </a:r>
          </a:p>
          <a:p>
            <a:r>
              <a:rPr lang="cs-CZ" dirty="0" smtClean="0"/>
              <a:t>případná </a:t>
            </a:r>
            <a:r>
              <a:rPr lang="cs-CZ" dirty="0"/>
              <a:t>místní </a:t>
            </a:r>
            <a:r>
              <a:rPr lang="cs-CZ" dirty="0" smtClean="0"/>
              <a:t>nedostupnost </a:t>
            </a:r>
          </a:p>
          <a:p>
            <a:r>
              <a:rPr lang="cs-CZ" dirty="0" smtClean="0"/>
              <a:t>finančně </a:t>
            </a:r>
            <a:r>
              <a:rPr lang="cs-CZ" dirty="0"/>
              <a:t>náročnější pro </a:t>
            </a:r>
            <a:r>
              <a:rPr lang="cs-CZ" dirty="0" smtClean="0"/>
              <a:t>uživatele</a:t>
            </a:r>
          </a:p>
          <a:p>
            <a:r>
              <a:rPr lang="cs-CZ" dirty="0" smtClean="0"/>
              <a:t>pobyt </a:t>
            </a:r>
            <a:r>
              <a:rPr lang="cs-CZ" dirty="0"/>
              <a:t>v </a:t>
            </a:r>
            <a:r>
              <a:rPr lang="cs-CZ" dirty="0" smtClean="0"/>
              <a:t>kolektivu</a:t>
            </a:r>
          </a:p>
          <a:p>
            <a:r>
              <a:rPr lang="cs-CZ" dirty="0" smtClean="0"/>
              <a:t>zdravotní problémy</a:t>
            </a:r>
          </a:p>
          <a:p>
            <a:r>
              <a:rPr lang="cs-CZ" dirty="0" smtClean="0"/>
              <a:t>vytržení </a:t>
            </a:r>
            <a:r>
              <a:rPr lang="cs-CZ" dirty="0"/>
              <a:t>na část dne z domu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21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 současné době strategie 4 </a:t>
            </a:r>
            <a:r>
              <a:rPr lang="cs-CZ" dirty="0" smtClean="0"/>
              <a:t>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Courier New" pitchFamily="49" charset="0"/>
              <a:buChar char="o"/>
            </a:pPr>
            <a:r>
              <a:rPr lang="cs-CZ" dirty="0"/>
              <a:t>Decentralizace péče </a:t>
            </a:r>
          </a:p>
          <a:p>
            <a:pPr lvl="0">
              <a:buFont typeface="Courier New" pitchFamily="49" charset="0"/>
              <a:buChar char="o"/>
            </a:pPr>
            <a:endParaRPr lang="cs-CZ" dirty="0" smtClean="0"/>
          </a:p>
          <a:p>
            <a:pPr lvl="0">
              <a:buFont typeface="Courier New" pitchFamily="49" charset="0"/>
              <a:buChar char="o"/>
            </a:pPr>
            <a:r>
              <a:rPr lang="cs-CZ" dirty="0" err="1" smtClean="0"/>
              <a:t>Deinstitucionalizace</a:t>
            </a:r>
            <a:r>
              <a:rPr lang="cs-CZ" dirty="0" smtClean="0"/>
              <a:t> </a:t>
            </a:r>
            <a:r>
              <a:rPr lang="cs-CZ" dirty="0"/>
              <a:t>péče </a:t>
            </a:r>
          </a:p>
          <a:p>
            <a:pPr lvl="0">
              <a:buFont typeface="Courier New" pitchFamily="49" charset="0"/>
              <a:buChar char="o"/>
            </a:pPr>
            <a:endParaRPr lang="cs-CZ" dirty="0" smtClean="0"/>
          </a:p>
          <a:p>
            <a:pPr lvl="0">
              <a:buFont typeface="Courier New" pitchFamily="49" charset="0"/>
              <a:buChar char="o"/>
            </a:pPr>
            <a:r>
              <a:rPr lang="cs-CZ" dirty="0" err="1" smtClean="0"/>
              <a:t>Deprofesionalizace</a:t>
            </a:r>
            <a:r>
              <a:rPr lang="cs-CZ" dirty="0" smtClean="0"/>
              <a:t> </a:t>
            </a:r>
            <a:r>
              <a:rPr lang="cs-CZ" dirty="0"/>
              <a:t>péče </a:t>
            </a:r>
          </a:p>
          <a:p>
            <a:pPr>
              <a:buFont typeface="Courier New" pitchFamily="49" charset="0"/>
              <a:buChar char="o"/>
            </a:pP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err="1" smtClean="0"/>
              <a:t>Demedicinalizace</a:t>
            </a:r>
            <a:r>
              <a:rPr lang="cs-CZ" dirty="0" smtClean="0"/>
              <a:t> </a:t>
            </a:r>
            <a:r>
              <a:rPr lang="cs-CZ" dirty="0"/>
              <a:t>péče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626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Zákon č. 108/2006 Sb. O sociálních službách, vyhláška č. 505/2006 Sb.</a:t>
            </a:r>
          </a:p>
          <a:p>
            <a:r>
              <a:rPr lang="cs-CZ" dirty="0" err="1"/>
              <a:t>Goldmann</a:t>
            </a:r>
            <a:r>
              <a:rPr lang="cs-CZ" dirty="0"/>
              <a:t> Radoslav a kolektiv, Vybrané kapitoly ze sociálních disciplín, UP, Olomouc, 2005</a:t>
            </a:r>
          </a:p>
          <a:p>
            <a:r>
              <a:rPr lang="cs-CZ" dirty="0"/>
              <a:t>Matoušek Oldřich, Sociální práce v praxi, Portál, Praha, 2005</a:t>
            </a:r>
          </a:p>
          <a:p>
            <a:r>
              <a:rPr lang="cs-CZ" dirty="0"/>
              <a:t>Matoušek Oldřich, Sociální služby, Portál, Praha, 2007  </a:t>
            </a:r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u="sng" dirty="0">
                <a:hlinkClick r:id="rId3"/>
              </a:rPr>
              <a:t>www.smireni.cz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957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1146</Words>
  <Application>Microsoft Office PowerPoint</Application>
  <PresentationFormat>Předvádění na obrazovce (4:3)</PresentationFormat>
  <Paragraphs>243</Paragraphs>
  <Slides>42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3" baseType="lpstr">
      <vt:lpstr>Motiv systému Office</vt:lpstr>
      <vt:lpstr>Služby pro seniory žijící v rodině nebo vlastní domácnosti</vt:lpstr>
      <vt:lpstr>Péče o seniora v rodině</vt:lpstr>
      <vt:lpstr>Předpoklady pro dobrou péči v rodině</vt:lpstr>
      <vt:lpstr>Respitní péče – Odlehčovací služby </vt:lpstr>
      <vt:lpstr>Příklad služby poskytující respitní péči v Chrudimi a okolí</vt:lpstr>
      <vt:lpstr>Služby pro seniory žijící v rodině nebo vlastní domácnosti</vt:lpstr>
      <vt:lpstr>Sociální služby</vt:lpstr>
      <vt:lpstr>Odborné poradenství pro seniory v Chrudimi</vt:lpstr>
      <vt:lpstr>Tísňová péče</vt:lpstr>
      <vt:lpstr>Tísňová péče II.</vt:lpstr>
      <vt:lpstr>Osobní asistence</vt:lpstr>
      <vt:lpstr>Osobní asistence II.</vt:lpstr>
      <vt:lpstr>Pečovatelská služba</vt:lpstr>
      <vt:lpstr>Pečovatelská služba II.</vt:lpstr>
      <vt:lpstr>Pečovatelská služba III.</vt:lpstr>
      <vt:lpstr>Organizace poskytující pečovatelskou službu v Chrudimi </vt:lpstr>
      <vt:lpstr>Dům s pečovatelskou službou</vt:lpstr>
      <vt:lpstr>Dům s pečovatelskou službou II.</vt:lpstr>
      <vt:lpstr>Domácí ošetřovatelská péče</vt:lpstr>
      <vt:lpstr>Domácí ošetřovatelská péče II.</vt:lpstr>
      <vt:lpstr>Organizace poskytující domácí ošetřovatelskou péči v Chrudimi </vt:lpstr>
      <vt:lpstr>Průvodcovské a předčitatelské služby</vt:lpstr>
      <vt:lpstr>Průvodcovská služba</vt:lpstr>
      <vt:lpstr>Předčitatelská služba</vt:lpstr>
      <vt:lpstr>Průvodcovské a předčitatelské služby </vt:lpstr>
      <vt:lpstr>Tlumočnické služby</vt:lpstr>
      <vt:lpstr>Centra denních služeb</vt:lpstr>
      <vt:lpstr>Denní a týdenní stacionáře</vt:lpstr>
      <vt:lpstr>Denní stacionář</vt:lpstr>
      <vt:lpstr>Sociálně aktivizační služby pro osoby se zdravotním postižením a seniory</vt:lpstr>
      <vt:lpstr>Krizová pomoc</vt:lpstr>
      <vt:lpstr>Telefonická krizová pomoc</vt:lpstr>
      <vt:lpstr>Podmínky poskytování služby</vt:lpstr>
      <vt:lpstr>Povinnosti poskytovatelů sociálních služeb</vt:lpstr>
      <vt:lpstr>Smlouva o poskytnutí sociální služby</vt:lpstr>
      <vt:lpstr>Odmítnutí poskytnutí sociální služby</vt:lpstr>
      <vt:lpstr>Povinnosti uživatele sociální služby</vt:lpstr>
      <vt:lpstr>Úhrada za služby</vt:lpstr>
      <vt:lpstr>Terénní služby</vt:lpstr>
      <vt:lpstr>Ambulantní služby</vt:lpstr>
      <vt:lpstr>V současné době strategie 4 D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Služby pro seniory žijící v rodině nebo vlastní domácnosti</dc:title>
  <dc:creator>Pleskotova V</dc:creator>
  <cp:lastModifiedBy>Vilma</cp:lastModifiedBy>
  <cp:revision>15</cp:revision>
  <dcterms:created xsi:type="dcterms:W3CDTF">2011-09-08T10:02:25Z</dcterms:created>
  <dcterms:modified xsi:type="dcterms:W3CDTF">2011-11-02T14:55:35Z</dcterms:modified>
</cp:coreProperties>
</file>