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1F943-343B-465B-8CBB-2C3D2BF29133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292A-54A0-4E85-A1F5-96861025D62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Poradenství v sociálních službách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Základní </a:t>
            </a:r>
          </a:p>
          <a:p>
            <a:endParaRPr lang="cs-CZ" dirty="0"/>
          </a:p>
          <a:p>
            <a:r>
              <a:rPr lang="cs-CZ" dirty="0" smtClean="0"/>
              <a:t>Odborné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u="sng" dirty="0"/>
              <a:t>Základní</a:t>
            </a:r>
            <a:r>
              <a:rPr lang="cs-CZ" u="sng" dirty="0"/>
              <a:t> </a:t>
            </a:r>
            <a:r>
              <a:rPr lang="cs-CZ" dirty="0"/>
              <a:t>-  </a:t>
            </a:r>
            <a:r>
              <a:rPr lang="cs-CZ" dirty="0" err="1"/>
              <a:t>základní</a:t>
            </a:r>
            <a:r>
              <a:rPr lang="cs-CZ" dirty="0"/>
              <a:t> informace pro řešení nepříznivé sociální situace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- </a:t>
            </a:r>
            <a:r>
              <a:rPr lang="cs-CZ" dirty="0"/>
              <a:t>základní činností všech druhů sociálních služeb, poskytovatelé mají povinnost tuto činnost zajistit </a:t>
            </a:r>
          </a:p>
          <a:p>
            <a:pPr>
              <a:buNone/>
            </a:pPr>
            <a:r>
              <a:rPr lang="cs-CZ" dirty="0"/>
              <a:t>- poskytováno bezplatně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činnosti u základního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/>
              <a:t>a) poskytnutí informace směřující k řešení nepříznivé sociální situace prostřednictvím </a:t>
            </a:r>
            <a:r>
              <a:rPr lang="cs-CZ" dirty="0" smtClean="0"/>
              <a:t>sociální služby</a:t>
            </a:r>
            <a:r>
              <a:rPr lang="cs-CZ" dirty="0"/>
              <a:t>,		</a:t>
            </a:r>
          </a:p>
          <a:p>
            <a:pPr>
              <a:buNone/>
            </a:pPr>
            <a:r>
              <a:rPr lang="cs-CZ" dirty="0"/>
              <a:t>b) poskytnutí informace o možnostech výběru druhu sociálních služeb podle potřeb osob a o</a:t>
            </a:r>
          </a:p>
          <a:p>
            <a:pPr>
              <a:buNone/>
            </a:pPr>
            <a:r>
              <a:rPr lang="cs-CZ" dirty="0" smtClean="0"/>
              <a:t>    jiných </a:t>
            </a:r>
            <a:r>
              <a:rPr lang="cs-CZ" dirty="0"/>
              <a:t>formách pomoci, například o dávkách pomoci v hmotné nouzi a dávkách sociální péče,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činnosti u základního poradenství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c) poskytnutí </a:t>
            </a:r>
            <a:r>
              <a:rPr lang="cs-CZ" dirty="0"/>
              <a:t>informace o základních právech a povinnostech osoby, zejména v souvislosti </a:t>
            </a:r>
            <a:r>
              <a:rPr lang="cs-CZ" dirty="0" smtClean="0"/>
              <a:t>s poskytováním </a:t>
            </a:r>
            <a:r>
              <a:rPr lang="cs-CZ" dirty="0"/>
              <a:t>sociálních služeb, a o možnostech využívání běžně dostupných zdrojů </a:t>
            </a:r>
            <a:r>
              <a:rPr lang="cs-CZ" dirty="0" smtClean="0"/>
              <a:t>pro zabránění </a:t>
            </a:r>
            <a:r>
              <a:rPr lang="cs-CZ" dirty="0"/>
              <a:t>sociálního vyloučení a zabránění vzniku závislosti na sociální službě,</a:t>
            </a:r>
          </a:p>
          <a:p>
            <a:pPr>
              <a:buNone/>
            </a:pPr>
            <a:r>
              <a:rPr lang="cs-CZ" dirty="0" smtClean="0"/>
              <a:t>d)poskytnutí </a:t>
            </a:r>
            <a:r>
              <a:rPr lang="cs-CZ" dirty="0"/>
              <a:t>informace o možnostech podpory členů rodiny v případech, kdy se </a:t>
            </a:r>
            <a:r>
              <a:rPr lang="cs-CZ" dirty="0" smtClean="0"/>
              <a:t>spolupodílejí na </a:t>
            </a:r>
            <a:r>
              <a:rPr lang="cs-CZ" dirty="0"/>
              <a:t>péči o osobu.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Odborné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zaměřeno na jednotlivé okruhy sociálních skupin osob</a:t>
            </a:r>
          </a:p>
          <a:p>
            <a:pPr>
              <a:buNone/>
            </a:pPr>
            <a:r>
              <a:rPr lang="cs-CZ" dirty="0" smtClean="0"/>
              <a:t> - </a:t>
            </a:r>
            <a:r>
              <a:rPr lang="cs-CZ" dirty="0"/>
              <a:t>poskytují manželské, občanské, rodinné poradny, pro zdravotně postižené, pro seniory, poradny pro oběti trestných činů a domácího násilí, zahrnuje též sociální práci s osobami, jejichž způsob života může vést ke konfliktu se společností </a:t>
            </a:r>
          </a:p>
          <a:p>
            <a:pPr>
              <a:buNone/>
            </a:pPr>
            <a:r>
              <a:rPr lang="cs-CZ" dirty="0"/>
              <a:t>- součástí odborného poradenství je i půjčování kompenzačních pomůcek</a:t>
            </a:r>
          </a:p>
          <a:p>
            <a:pPr>
              <a:buNone/>
            </a:pPr>
            <a:r>
              <a:rPr lang="cs-CZ" dirty="0"/>
              <a:t>- poskytováno bezplatně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činnosti u odborného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a) </a:t>
            </a:r>
            <a:r>
              <a:rPr lang="cs-CZ" dirty="0"/>
              <a:t>zprostředkování kontaktu se společenským prostředím: zprostředkování navazujících služeb</a:t>
            </a:r>
            <a:r>
              <a:rPr lang="cs-CZ" dirty="0" smtClean="0"/>
              <a:t>,</a:t>
            </a:r>
            <a:r>
              <a:rPr lang="cs-CZ" dirty="0"/>
              <a:t>	</a:t>
            </a:r>
          </a:p>
          <a:p>
            <a:pPr>
              <a:buNone/>
            </a:pPr>
            <a:r>
              <a:rPr lang="cs-CZ" dirty="0"/>
              <a:t>b) sociálně terapeutické </a:t>
            </a:r>
            <a:r>
              <a:rPr lang="cs-CZ" dirty="0" smtClean="0"/>
              <a:t>činnosti: poskytnutí </a:t>
            </a:r>
            <a:r>
              <a:rPr lang="cs-CZ" dirty="0"/>
              <a:t>poradenství v oblastech orientace v sociálních systémech, práva, psychologie </a:t>
            </a:r>
            <a:r>
              <a:rPr lang="cs-CZ" dirty="0" smtClean="0"/>
              <a:t>a v </a:t>
            </a:r>
            <a:r>
              <a:rPr lang="cs-CZ" dirty="0"/>
              <a:t>oblasti vzdělávání</a:t>
            </a:r>
            <a:r>
              <a:rPr lang="cs-CZ" dirty="0" smtClean="0"/>
              <a:t>;</a:t>
            </a:r>
          </a:p>
          <a:p>
            <a:pPr>
              <a:buNone/>
            </a:pPr>
            <a:r>
              <a:rPr lang="cs-CZ" dirty="0" smtClean="0"/>
              <a:t>c) pomoc </a:t>
            </a:r>
            <a:r>
              <a:rPr lang="cs-CZ" dirty="0"/>
              <a:t>při uplatňování práv, oprávněných zájmů a při obstarávání osobních </a:t>
            </a:r>
            <a:r>
              <a:rPr lang="cs-CZ" dirty="0" smtClean="0"/>
              <a:t>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úlohy sociálního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s-CZ" dirty="0"/>
              <a:t>poskytovat chybějící informace</a:t>
            </a:r>
          </a:p>
          <a:p>
            <a:pPr lvl="0"/>
            <a:r>
              <a:rPr lang="cs-CZ" dirty="0"/>
              <a:t>napomáhat při orientaci v problémové situaci klienta</a:t>
            </a:r>
          </a:p>
          <a:p>
            <a:pPr lvl="0"/>
            <a:r>
              <a:rPr lang="cs-CZ" dirty="0"/>
              <a:t>předcházet vzniku a rozvoji nežádoucích sociálních jevů</a:t>
            </a:r>
          </a:p>
          <a:p>
            <a:pPr lvl="0"/>
            <a:r>
              <a:rPr lang="cs-CZ" dirty="0"/>
              <a:t>působit preventivně výchovně</a:t>
            </a:r>
          </a:p>
          <a:p>
            <a:pPr lvl="0"/>
            <a:r>
              <a:rPr lang="cs-CZ" dirty="0"/>
              <a:t>přispívat k sociální integraci klienta (vztahy s okolím)</a:t>
            </a:r>
          </a:p>
          <a:p>
            <a:pPr lvl="0"/>
            <a:r>
              <a:rPr lang="cs-CZ" dirty="0"/>
              <a:t>zvyšování sociálních kompetencí klienta</a:t>
            </a:r>
          </a:p>
          <a:p>
            <a:pPr lvl="0"/>
            <a:r>
              <a:rPr lang="cs-CZ" dirty="0"/>
              <a:t>pomoc při sociální adaptaci klienta</a:t>
            </a:r>
          </a:p>
          <a:p>
            <a:pPr lvl="0"/>
            <a:r>
              <a:rPr lang="cs-CZ" dirty="0"/>
              <a:t>přispívat k celkovému osobnostnímu růstu klienta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Dovednosti sociálního poradce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měl by být odborníkem v oblasti, v které poskytuje </a:t>
            </a:r>
            <a:r>
              <a:rPr lang="cs-CZ" dirty="0" smtClean="0"/>
              <a:t>poradenství</a:t>
            </a:r>
            <a:endParaRPr lang="cs-CZ" dirty="0"/>
          </a:p>
          <a:p>
            <a:pPr lvl="0"/>
            <a:r>
              <a:rPr lang="cs-CZ" dirty="0"/>
              <a:t>měl by umět jednat s lidmi, </a:t>
            </a:r>
          </a:p>
          <a:p>
            <a:pPr lvl="0"/>
            <a:r>
              <a:rPr lang="cs-CZ" dirty="0"/>
              <a:t>měl by být objektivní a </a:t>
            </a:r>
            <a:r>
              <a:rPr lang="cs-CZ" dirty="0" smtClean="0"/>
              <a:t>nestranný, odpovědný</a:t>
            </a:r>
          </a:p>
          <a:p>
            <a:pPr lvl="0">
              <a:buNone/>
            </a:pPr>
            <a:endParaRPr lang="cs-CZ" dirty="0"/>
          </a:p>
          <a:p>
            <a:r>
              <a:rPr lang="cs-CZ" dirty="0"/>
              <a:t>Lze vyjádřit i takto:	</a:t>
            </a:r>
          </a:p>
          <a:p>
            <a:pPr lvl="0">
              <a:buNone/>
            </a:pPr>
            <a:r>
              <a:rPr lang="cs-CZ" u="sng" dirty="0"/>
              <a:t>empatie, úcta, pozitivní vztah, upřímnost a konkrétnost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5733256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Formy poradenské činnosti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Vedení, informování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Poradenství v užším slova smyslu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Konzultační činnost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poradenské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Dosažení klientovi pohody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Změny v sociálním prostředí klienta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Konkrétní opatření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Poradenský tým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Ideální poradenský tým tvoří nejčastěji psychologové, pedagogové, sociální pracovníci, případně - právníci, lékaři, ekonomové a další. 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Sociálně-administrativní pracovník</a:t>
            </a:r>
            <a:r>
              <a:rPr lang="cs-CZ" dirty="0"/>
              <a:t> </a:t>
            </a:r>
            <a:r>
              <a:rPr lang="cs-CZ" dirty="0" smtClean="0"/>
              <a:t>– vede tým, dokumentace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klientů v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Dva typy klientů:</a:t>
            </a:r>
            <a:endParaRPr lang="cs-CZ" dirty="0"/>
          </a:p>
          <a:p>
            <a:pPr lvl="0">
              <a:buNone/>
            </a:pPr>
            <a:r>
              <a:rPr lang="cs-CZ" b="1" dirty="0" smtClean="0"/>
              <a:t>    Spontánní</a:t>
            </a:r>
            <a:r>
              <a:rPr lang="cs-CZ" dirty="0" smtClean="0"/>
              <a:t> </a:t>
            </a:r>
            <a:endParaRPr lang="cs-CZ" dirty="0" smtClean="0"/>
          </a:p>
          <a:p>
            <a:pPr lvl="0">
              <a:buNone/>
            </a:pPr>
            <a:r>
              <a:rPr lang="cs-CZ" b="1" dirty="0" smtClean="0"/>
              <a:t>    </a:t>
            </a:r>
          </a:p>
          <a:p>
            <a:pPr lvl="0">
              <a:buNone/>
            </a:pPr>
            <a:r>
              <a:rPr lang="cs-CZ" b="1" dirty="0" smtClean="0"/>
              <a:t> </a:t>
            </a:r>
            <a:r>
              <a:rPr lang="cs-CZ" b="1" dirty="0" smtClean="0"/>
              <a:t>   </a:t>
            </a:r>
            <a:r>
              <a:rPr lang="cs-CZ" b="1" dirty="0" smtClean="0"/>
              <a:t>Distribuovaní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v Chrudimi poskytující odborné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Centrum </a:t>
            </a:r>
            <a:r>
              <a:rPr lang="cs-CZ" dirty="0" err="1" smtClean="0"/>
              <a:t>J.J.Pestalozziho</a:t>
            </a:r>
            <a:r>
              <a:rPr lang="cs-CZ" dirty="0" smtClean="0"/>
              <a:t>,o.</a:t>
            </a:r>
            <a:r>
              <a:rPr lang="cs-CZ" dirty="0" err="1" smtClean="0"/>
              <a:t>p.s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Centrum pro zdravotně postižené pard. kraje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Občanská poradna farní charity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Most pro lidská práva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Poradna pro rodinu pard. Kraje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Samostatný život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Poradna při hospici Chrudim</a:t>
            </a:r>
          </a:p>
          <a:p>
            <a:pPr>
              <a:buFont typeface="Wingdings" pitchFamily="2" charset="2"/>
              <a:buChar char="Ø"/>
            </a:pPr>
            <a:r>
              <a:rPr lang="cs-CZ" dirty="0" err="1" smtClean="0"/>
              <a:t>Tyflocentrum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Matoušek Oldřich, Slovník sociální práce, Portál, Praha, </a:t>
            </a:r>
            <a:r>
              <a:rPr lang="cs-CZ" dirty="0" smtClean="0"/>
              <a:t>2008</a:t>
            </a:r>
            <a:endParaRPr lang="cs-CZ" dirty="0"/>
          </a:p>
          <a:p>
            <a:r>
              <a:rPr lang="cs-CZ" dirty="0"/>
              <a:t>Matoušek Oldřich, Sociální služby, Portál, Praha, 2007	</a:t>
            </a:r>
          </a:p>
          <a:p>
            <a:r>
              <a:rPr lang="cs-CZ" dirty="0"/>
              <a:t>Matoušek Oldřich, Metody a řízení sociální práce, Portál, Praha, 2003 </a:t>
            </a:r>
          </a:p>
          <a:p>
            <a:r>
              <a:rPr lang="cs-CZ" dirty="0"/>
              <a:t>Zákon č. 108/2006 Sb. O sociálních službách (§ 37), vyhláška č. 505/2006 (§ 3, 4</a:t>
            </a:r>
            <a:r>
              <a:rPr lang="cs-CZ" dirty="0" smtClean="0"/>
              <a:t>)</a:t>
            </a:r>
          </a:p>
          <a:p>
            <a:r>
              <a:rPr lang="cs-CZ" smtClean="0"/>
              <a:t>http://iregistr.mpsv.cz/socreg/hledani_sluzby</a:t>
            </a: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347</Words>
  <Application>Microsoft Office PowerPoint</Application>
  <PresentationFormat>Předvádění na obrazovce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sady Office</vt:lpstr>
      <vt:lpstr>Poradenství v sociálních službách</vt:lpstr>
      <vt:lpstr>Sociální poradenství</vt:lpstr>
      <vt:lpstr>Základní poradenství</vt:lpstr>
      <vt:lpstr>Základní činnosti u základního poradenství</vt:lpstr>
      <vt:lpstr>Základní činnosti u základního poradenství II.</vt:lpstr>
      <vt:lpstr>Odborné poradenství</vt:lpstr>
      <vt:lpstr>Základní činnosti u odborného poradenství</vt:lpstr>
      <vt:lpstr>Základní úlohy sociálního poradenství</vt:lpstr>
      <vt:lpstr>Dovednosti sociálního poradce</vt:lpstr>
      <vt:lpstr>Formy poradenské činnosti</vt:lpstr>
      <vt:lpstr>Cíle poradenské práce</vt:lpstr>
      <vt:lpstr>Poradenský tým</vt:lpstr>
      <vt:lpstr>Typy klientů v poradenství</vt:lpstr>
      <vt:lpstr>Organizace v Chrudimi poskytující odborné poradenství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Poradenství v sociálních službách</dc:title>
  <dc:creator>Vilma</dc:creator>
  <cp:lastModifiedBy>Vilma</cp:lastModifiedBy>
  <cp:revision>4</cp:revision>
  <dcterms:created xsi:type="dcterms:W3CDTF">2011-10-31T16:57:24Z</dcterms:created>
  <dcterms:modified xsi:type="dcterms:W3CDTF">2011-12-31T15:18:08Z</dcterms:modified>
</cp:coreProperties>
</file>