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94" r:id="rId5"/>
    <p:sldId id="295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3" r:id="rId30"/>
    <p:sldId id="289" r:id="rId31"/>
    <p:sldId id="288" r:id="rId32"/>
    <p:sldId id="296" r:id="rId3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B1BAC-F309-4E92-944D-B8E70E7AFC82}" type="datetimeFigureOut">
              <a:rPr lang="cs-CZ" smtClean="0"/>
              <a:t>12.11.2011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94FF-8B9D-4215-973A-C16D9AE6340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6011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B1BAC-F309-4E92-944D-B8E70E7AFC82}" type="datetimeFigureOut">
              <a:rPr lang="cs-CZ" smtClean="0"/>
              <a:t>12.11.2011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94FF-8B9D-4215-973A-C16D9AE6340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34767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B1BAC-F309-4E92-944D-B8E70E7AFC82}" type="datetimeFigureOut">
              <a:rPr lang="cs-CZ" smtClean="0"/>
              <a:t>12.11.2011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94FF-8B9D-4215-973A-C16D9AE6340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9757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B1BAC-F309-4E92-944D-B8E70E7AFC82}" type="datetimeFigureOut">
              <a:rPr lang="cs-CZ" smtClean="0"/>
              <a:t>12.11.2011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94FF-8B9D-4215-973A-C16D9AE6340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83931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B1BAC-F309-4E92-944D-B8E70E7AFC82}" type="datetimeFigureOut">
              <a:rPr lang="cs-CZ" smtClean="0"/>
              <a:t>12.11.2011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94FF-8B9D-4215-973A-C16D9AE6340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75957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B1BAC-F309-4E92-944D-B8E70E7AFC82}" type="datetimeFigureOut">
              <a:rPr lang="cs-CZ" smtClean="0"/>
              <a:t>12.11.2011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94FF-8B9D-4215-973A-C16D9AE6340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4046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B1BAC-F309-4E92-944D-B8E70E7AFC82}" type="datetimeFigureOut">
              <a:rPr lang="cs-CZ" smtClean="0"/>
              <a:t>12.11.2011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94FF-8B9D-4215-973A-C16D9AE6340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72724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B1BAC-F309-4E92-944D-B8E70E7AFC82}" type="datetimeFigureOut">
              <a:rPr lang="cs-CZ" smtClean="0"/>
              <a:t>12.11.2011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94FF-8B9D-4215-973A-C16D9AE6340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9740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B1BAC-F309-4E92-944D-B8E70E7AFC82}" type="datetimeFigureOut">
              <a:rPr lang="cs-CZ" smtClean="0"/>
              <a:t>12.11.2011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94FF-8B9D-4215-973A-C16D9AE6340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27707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B1BAC-F309-4E92-944D-B8E70E7AFC82}" type="datetimeFigureOut">
              <a:rPr lang="cs-CZ" smtClean="0"/>
              <a:t>12.11.2011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94FF-8B9D-4215-973A-C16D9AE6340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95645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B1BAC-F309-4E92-944D-B8E70E7AFC82}" type="datetimeFigureOut">
              <a:rPr lang="cs-CZ" smtClean="0"/>
              <a:t>12.11.2011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94FF-8B9D-4215-973A-C16D9AE6340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5187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B1BAC-F309-4E92-944D-B8E70E7AFC82}" type="datetimeFigureOut">
              <a:rPr lang="cs-CZ" smtClean="0"/>
              <a:t>12.11.2011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994FF-8B9D-4215-973A-C16D9AE6340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18708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://www.detskaprava.cz/poznej/vdlprav.ht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55576" y="980728"/>
            <a:ext cx="7772400" cy="1470025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Rodina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755576" y="3068960"/>
            <a:ext cx="7776864" cy="17526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cs-CZ" dirty="0"/>
              <a:t>Rodina, funkce rodiny, historický vývoj, typy rodin, přirozená struktura rodiny, role matky, otce a dětí, rodičovská zodpovědnost. Práva a povinnosti rodičů a dětí.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229200"/>
            <a:ext cx="5715000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041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Rodina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cs-CZ" dirty="0"/>
              <a:t>= </a:t>
            </a:r>
            <a:r>
              <a:rPr lang="cs-CZ" dirty="0" smtClean="0"/>
              <a:t>společenská </a:t>
            </a:r>
            <a:r>
              <a:rPr lang="cs-CZ" dirty="0"/>
              <a:t>skupina spojená manželstvím nebo pokrevními vztahy a odpovědností a vzájemnou pomocí </a:t>
            </a:r>
            <a:endParaRPr lang="cs-CZ" dirty="0" smtClean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= </a:t>
            </a:r>
            <a:r>
              <a:rPr lang="cs-CZ" dirty="0"/>
              <a:t>společensky schválená forma soužití osob navzájem spojených svazky partnerství, krve nebo zákona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951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Funkce rodiny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cs-CZ" b="1" dirty="0"/>
              <a:t>biologicko-reprodukční</a:t>
            </a:r>
            <a:r>
              <a:rPr lang="cs-CZ" dirty="0"/>
              <a:t> </a:t>
            </a:r>
            <a:r>
              <a:rPr lang="cs-CZ" b="1" dirty="0"/>
              <a:t>(rozmnožovací</a:t>
            </a:r>
            <a:r>
              <a:rPr lang="cs-CZ" b="1" dirty="0" smtClean="0"/>
              <a:t>) - </a:t>
            </a:r>
            <a:r>
              <a:rPr lang="cs-CZ" dirty="0"/>
              <a:t>udržení života a pokračování rodiny (rodu) početím a porodem nového jedince (další pokračující generace). </a:t>
            </a:r>
          </a:p>
          <a:p>
            <a:r>
              <a:rPr lang="cs-CZ" b="1" dirty="0" smtClean="0"/>
              <a:t>ekonomicko-zabezpečovací</a:t>
            </a:r>
            <a:r>
              <a:rPr lang="cs-CZ" dirty="0" smtClean="0"/>
              <a:t> </a:t>
            </a:r>
            <a:r>
              <a:rPr lang="cs-CZ" b="1" dirty="0"/>
              <a:t>(vyživovací</a:t>
            </a:r>
            <a:r>
              <a:rPr lang="cs-CZ" b="1" dirty="0" smtClean="0"/>
              <a:t>) - </a:t>
            </a:r>
            <a:r>
              <a:rPr lang="cs-CZ" dirty="0"/>
              <a:t>zabezpečení členů rodiny po ekonomické stránce. Tato funkce byla důležitá hlavně v minulosti. Rodina zabezpečovala své členy v období, kdy se sami nemohli postarat o své živobytí </a:t>
            </a:r>
            <a:endParaRPr lang="cs-CZ" b="1" dirty="0" smtClean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668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Funkce rodiny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cs-CZ" b="1" dirty="0" smtClean="0"/>
              <a:t>socializačně-výchovná – </a:t>
            </a:r>
            <a:r>
              <a:rPr lang="cs-CZ" dirty="0" smtClean="0"/>
              <a:t>rodina = </a:t>
            </a:r>
            <a:r>
              <a:rPr lang="cs-CZ" dirty="0"/>
              <a:t>první socializační skupinou tj. ovlivňuje dítě zásadně, rodiče jsou prvními vzory </a:t>
            </a:r>
            <a:r>
              <a:rPr lang="cs-CZ" dirty="0" smtClean="0"/>
              <a:t>chování,</a:t>
            </a:r>
            <a:r>
              <a:rPr lang="cs-CZ" dirty="0"/>
              <a:t> znamená upřímný zájem o dítě, kvalitní péče o ně, jeho výchova, akceptace dítěte, porozumění jeho vývoji, potřebám, požadavkům a rozvoj jeho schopností. Rodiče by měli prosazovat zájmy dítěte a chránit jej před nepříznivými situacemi a učit jej těmto situacím čelit a překonávat je. </a:t>
            </a:r>
          </a:p>
          <a:p>
            <a:endParaRPr lang="cs-CZ" b="1" dirty="0" smtClean="0"/>
          </a:p>
          <a:p>
            <a:pPr marL="0" indent="0">
              <a:buNone/>
            </a:pPr>
            <a:endParaRPr lang="cs-CZ" dirty="0" smtClean="0"/>
          </a:p>
          <a:p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52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Funkce rodiny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cs-CZ" b="1" dirty="0" smtClean="0"/>
              <a:t>Emocionální - </a:t>
            </a:r>
            <a:r>
              <a:rPr lang="cs-CZ" dirty="0"/>
              <a:t>rodina působí na člověka emocionálně v takové míře jako žádná jiná instituce. Dobré plnění této funkce vyžaduje zralou osobnost rodičů. Je důležitá pro soudržnost rodiny</a:t>
            </a:r>
            <a:r>
              <a:rPr lang="cs-CZ" dirty="0" smtClean="0"/>
              <a:t>.</a:t>
            </a:r>
            <a:endParaRPr lang="cs-CZ" b="1" dirty="0" smtClean="0"/>
          </a:p>
          <a:p>
            <a:r>
              <a:rPr lang="cs-CZ" i="1" dirty="0" smtClean="0"/>
              <a:t>Event. ještě ochranná (dožití se dospělosti), pečovatelská (péče o členy rodiny) , statusová </a:t>
            </a:r>
            <a:r>
              <a:rPr lang="cs-CZ" dirty="0" smtClean="0"/>
              <a:t>(život </a:t>
            </a:r>
            <a:r>
              <a:rPr lang="cs-CZ" dirty="0"/>
              <a:t>v rodině je spojen s určitým společenským </a:t>
            </a:r>
            <a:r>
              <a:rPr lang="cs-CZ" dirty="0" smtClean="0"/>
              <a:t>statusem)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157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cs-CZ" b="1" dirty="0"/>
              <a:t>Historický vývoj </a:t>
            </a:r>
            <a:r>
              <a:rPr lang="cs-CZ" b="1" dirty="0" smtClean="0"/>
              <a:t>rodiny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cs-CZ" dirty="0"/>
              <a:t>P</a:t>
            </a:r>
            <a:r>
              <a:rPr lang="cs-CZ" dirty="0" smtClean="0"/>
              <a:t>ravěk</a:t>
            </a:r>
          </a:p>
          <a:p>
            <a:r>
              <a:rPr lang="cs-CZ" dirty="0" smtClean="0"/>
              <a:t>Neolitická revoluce</a:t>
            </a:r>
          </a:p>
          <a:p>
            <a:r>
              <a:rPr lang="cs-CZ" dirty="0" smtClean="0"/>
              <a:t>Řecko</a:t>
            </a:r>
          </a:p>
          <a:p>
            <a:r>
              <a:rPr lang="cs-CZ" dirty="0" smtClean="0"/>
              <a:t>Řím</a:t>
            </a:r>
          </a:p>
          <a:p>
            <a:r>
              <a:rPr lang="cs-CZ" dirty="0" smtClean="0"/>
              <a:t>Středověk</a:t>
            </a:r>
          </a:p>
          <a:p>
            <a:r>
              <a:rPr lang="cs-CZ" dirty="0" smtClean="0"/>
              <a:t>Konec středověku</a:t>
            </a:r>
          </a:p>
          <a:p>
            <a:r>
              <a:rPr lang="cs-CZ" dirty="0" smtClean="0"/>
              <a:t>Novověk</a:t>
            </a:r>
          </a:p>
          <a:p>
            <a:r>
              <a:rPr lang="cs-CZ" dirty="0" smtClean="0"/>
              <a:t>Postmoderní rodina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72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Pravěk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cs-CZ" dirty="0" smtClean="0"/>
              <a:t>usuzuje se dle dnešních "primitivních" národů</a:t>
            </a:r>
          </a:p>
          <a:p>
            <a:r>
              <a:rPr lang="cs-CZ" dirty="0" smtClean="0"/>
              <a:t>živí se lovem a sběrem, často se stěhují → malý počet dětí </a:t>
            </a:r>
          </a:p>
          <a:p>
            <a:r>
              <a:rPr lang="cs-CZ" dirty="0" smtClean="0"/>
              <a:t>Žijí spolu skupiny </a:t>
            </a:r>
            <a:r>
              <a:rPr lang="cs-CZ" dirty="0"/>
              <a:t>příbuzných osob (asi </a:t>
            </a:r>
            <a:r>
              <a:rPr lang="cs-CZ" dirty="0" smtClean="0"/>
              <a:t>40 lidí). </a:t>
            </a:r>
          </a:p>
          <a:p>
            <a:r>
              <a:rPr lang="cs-CZ" dirty="0" smtClean="0"/>
              <a:t>Často tzv. </a:t>
            </a:r>
            <a:r>
              <a:rPr lang="cs-CZ" b="1" dirty="0" smtClean="0"/>
              <a:t>skupinové manželství</a:t>
            </a:r>
            <a:r>
              <a:rPr lang="cs-CZ" dirty="0"/>
              <a:t> </a:t>
            </a:r>
            <a:r>
              <a:rPr lang="cs-CZ" dirty="0" smtClean="0"/>
              <a:t>(skupinové děti, tzn. „matka jistá, otec nejistý“)  </a:t>
            </a:r>
          </a:p>
          <a:p>
            <a:r>
              <a:rPr lang="cs-CZ" b="1" dirty="0" smtClean="0"/>
              <a:t>matriarchát</a:t>
            </a:r>
            <a:r>
              <a:rPr lang="cs-CZ" dirty="0" smtClean="0"/>
              <a:t> (</a:t>
            </a:r>
            <a:r>
              <a:rPr lang="cs-CZ" dirty="0" err="1" smtClean="0"/>
              <a:t>matrilinearita</a:t>
            </a:r>
            <a:r>
              <a:rPr lang="cs-CZ" dirty="0" smtClean="0"/>
              <a:t>)</a:t>
            </a:r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832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cs-CZ" b="1" dirty="0"/>
              <a:t>Neolitická revoluce </a:t>
            </a:r>
            <a:r>
              <a:rPr lang="cs-CZ" dirty="0" smtClean="0"/>
              <a:t>(asi 8000 let </a:t>
            </a:r>
            <a:r>
              <a:rPr lang="cs-CZ" dirty="0" err="1" smtClean="0"/>
              <a:t>př</a:t>
            </a:r>
            <a:r>
              <a:rPr lang="cs-CZ" dirty="0" smtClean="0"/>
              <a:t> n l)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lvl="0"/>
            <a:r>
              <a:rPr lang="cs-CZ" dirty="0"/>
              <a:t>rozvoj zemědělství, </a:t>
            </a:r>
            <a:r>
              <a:rPr lang="cs-CZ" dirty="0" smtClean="0"/>
              <a:t>pastevectví</a:t>
            </a:r>
          </a:p>
          <a:p>
            <a:pPr lvl="0"/>
            <a:r>
              <a:rPr lang="cs-CZ" dirty="0" smtClean="0"/>
              <a:t> </a:t>
            </a:r>
            <a:r>
              <a:rPr lang="cs-CZ" dirty="0"/>
              <a:t>rodina se nestěhuje, děti jsou vítanou pracovní silou pro práci na poli, došlo k velkému přírůstku obyvatel </a:t>
            </a:r>
            <a:endParaRPr lang="cs-CZ" dirty="0" smtClean="0"/>
          </a:p>
          <a:p>
            <a:pPr lvl="0"/>
            <a:r>
              <a:rPr lang="cs-CZ" b="1" dirty="0" smtClean="0"/>
              <a:t>začíná </a:t>
            </a:r>
            <a:r>
              <a:rPr lang="cs-CZ" b="1" dirty="0"/>
              <a:t>patriarchální </a:t>
            </a:r>
            <a:r>
              <a:rPr lang="cs-CZ" b="1" dirty="0" smtClean="0"/>
              <a:t>model</a:t>
            </a:r>
            <a:r>
              <a:rPr lang="cs-CZ" dirty="0" smtClean="0"/>
              <a:t> (a </a:t>
            </a:r>
            <a:r>
              <a:rPr lang="cs-CZ" dirty="0" err="1" smtClean="0"/>
              <a:t>patrilinearita</a:t>
            </a:r>
            <a:r>
              <a:rPr lang="cs-CZ" dirty="0" smtClean="0"/>
              <a:t>).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044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cs-CZ" b="1" dirty="0" smtClean="0"/>
              <a:t>Řecko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lvl="0"/>
            <a:r>
              <a:rPr lang="cs-CZ" dirty="0" smtClean="0"/>
              <a:t>je znám klasický model rodiny a  </a:t>
            </a:r>
            <a:r>
              <a:rPr lang="cs-CZ" dirty="0"/>
              <a:t>běžné monogamní manželství (ale muž míval ještě otrokyně)</a:t>
            </a:r>
          </a:p>
          <a:p>
            <a:pPr lvl="0"/>
            <a:r>
              <a:rPr lang="cs-CZ" dirty="0"/>
              <a:t>pojem rodina byl označován jako "</a:t>
            </a:r>
            <a:r>
              <a:rPr lang="cs-CZ" b="1" dirty="0" err="1"/>
              <a:t>oikos</a:t>
            </a:r>
            <a:r>
              <a:rPr lang="cs-CZ" dirty="0"/>
              <a:t>" </a:t>
            </a:r>
            <a:r>
              <a:rPr lang="cs-CZ" dirty="0" smtClean="0"/>
              <a:t>–(zahrnuje celý </a:t>
            </a:r>
            <a:r>
              <a:rPr lang="cs-CZ" dirty="0"/>
              <a:t>statek, celé hospodářství včetně služebnictva)</a:t>
            </a:r>
          </a:p>
          <a:p>
            <a:pPr lvl="0"/>
            <a:r>
              <a:rPr lang="cs-CZ" dirty="0" smtClean="0"/>
              <a:t>otec </a:t>
            </a:r>
            <a:r>
              <a:rPr lang="cs-CZ" dirty="0"/>
              <a:t>rozhodoval o sňatku svých dětí </a:t>
            </a:r>
            <a:r>
              <a:rPr lang="cs-CZ" dirty="0" smtClean="0"/>
              <a:t>(zůstává až </a:t>
            </a:r>
            <a:r>
              <a:rPr lang="cs-CZ" dirty="0"/>
              <a:t>do 20 stol.)</a:t>
            </a:r>
          </a:p>
          <a:p>
            <a:pPr lvl="0"/>
            <a:r>
              <a:rPr lang="cs-CZ" b="1" dirty="0" smtClean="0"/>
              <a:t>existovaly </a:t>
            </a:r>
            <a:r>
              <a:rPr lang="cs-CZ" b="1" dirty="0"/>
              <a:t>rozvody</a:t>
            </a:r>
            <a:r>
              <a:rPr lang="cs-CZ" dirty="0"/>
              <a:t> (kvůli nevěře manželky, ženy se mohly rozvést, jen když byly týrány)</a:t>
            </a:r>
          </a:p>
          <a:p>
            <a:pPr lvl="0"/>
            <a:r>
              <a:rPr lang="cs-CZ" dirty="0" smtClean="0"/>
              <a:t>velice </a:t>
            </a:r>
            <a:r>
              <a:rPr lang="cs-CZ" dirty="0"/>
              <a:t>časté odkládání nechtěných </a:t>
            </a:r>
            <a:r>
              <a:rPr lang="cs-CZ" dirty="0" smtClean="0"/>
              <a:t>dětí</a:t>
            </a:r>
            <a:endParaRPr lang="cs-CZ" dirty="0"/>
          </a:p>
          <a:p>
            <a:r>
              <a:rPr lang="cs-CZ" dirty="0"/>
              <a:t>ve Spartě nechtěné děti házely ze skály (museli dítě ukázat radě starších → mohlo být rozhodnuto, že je příliš slabé</a:t>
            </a:r>
            <a:r>
              <a:rPr lang="cs-CZ" dirty="0" smtClean="0"/>
              <a:t>…)</a:t>
            </a:r>
          </a:p>
          <a:p>
            <a:r>
              <a:rPr lang="cs-CZ" dirty="0" smtClean="0"/>
              <a:t>již </a:t>
            </a:r>
            <a:r>
              <a:rPr lang="cs-CZ" dirty="0"/>
              <a:t>od 7 let byli chlapci v táborech</a:t>
            </a:r>
          </a:p>
          <a:p>
            <a:pPr lvl="0"/>
            <a:r>
              <a:rPr lang="cs-CZ" dirty="0" smtClean="0"/>
              <a:t>ženy nebyly vzdělávány vůbec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62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ŘÍM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lvl="0"/>
            <a:r>
              <a:rPr lang="cs-CZ" dirty="0" smtClean="0"/>
              <a:t>sňatek </a:t>
            </a:r>
            <a:r>
              <a:rPr lang="cs-CZ" b="1" dirty="0" smtClean="0"/>
              <a:t>volný</a:t>
            </a:r>
            <a:r>
              <a:rPr lang="cs-CZ" dirty="0" smtClean="0"/>
              <a:t> </a:t>
            </a:r>
            <a:r>
              <a:rPr lang="cs-CZ" dirty="0"/>
              <a:t>– žena je v péči otce, a manžel nedědí </a:t>
            </a:r>
            <a:r>
              <a:rPr lang="cs-CZ" dirty="0" smtClean="0"/>
              <a:t>atd. nebo </a:t>
            </a:r>
            <a:r>
              <a:rPr lang="cs-CZ" b="1" dirty="0" smtClean="0"/>
              <a:t>přísný</a:t>
            </a:r>
            <a:r>
              <a:rPr lang="cs-CZ" dirty="0" smtClean="0"/>
              <a:t> </a:t>
            </a:r>
            <a:r>
              <a:rPr lang="cs-CZ" dirty="0"/>
              <a:t>– žena přechází do péče manžela</a:t>
            </a:r>
          </a:p>
          <a:p>
            <a:pPr lvl="0"/>
            <a:r>
              <a:rPr lang="cs-CZ" dirty="0"/>
              <a:t>počátky emancipace žen (mohly být švadleny, kadeřnice, kojné</a:t>
            </a:r>
            <a:r>
              <a:rPr lang="cs-CZ" dirty="0" smtClean="0"/>
              <a:t>…)</a:t>
            </a:r>
            <a:endParaRPr lang="cs-CZ" dirty="0"/>
          </a:p>
          <a:p>
            <a:pPr lvl="0"/>
            <a:r>
              <a:rPr lang="cs-CZ" dirty="0"/>
              <a:t>povinnost uzavírat sňatek ve vyšších vrstvách</a:t>
            </a:r>
          </a:p>
          <a:p>
            <a:pPr lvl="0"/>
            <a:r>
              <a:rPr lang="cs-CZ" dirty="0"/>
              <a:t>rozvody byly snadné, sňatky byly často z politických důvodů (ve vyšších vrstvách společnosti) a méně dětí = již zde je vidět jistá krize rodiny</a:t>
            </a:r>
          </a:p>
          <a:p>
            <a:pPr lvl="0"/>
            <a:r>
              <a:rPr lang="cs-CZ" dirty="0"/>
              <a:t>poměrně časté byly adopce (také spíše z </a:t>
            </a:r>
            <a:r>
              <a:rPr lang="cs-CZ" dirty="0" smtClean="0"/>
              <a:t>politických/ekonomických důvodů) </a:t>
            </a:r>
            <a:r>
              <a:rPr lang="cs-CZ" dirty="0"/>
              <a:t>– šlo adoptovat i dospělého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772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cs-CZ" b="1" dirty="0" smtClean="0"/>
              <a:t>Středověk (5. – 15 stol.)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/>
            <a:r>
              <a:rPr lang="cs-CZ" b="1" dirty="0"/>
              <a:t>křesťanství</a:t>
            </a:r>
            <a:r>
              <a:rPr lang="cs-CZ" dirty="0"/>
              <a:t> (svátost manželská = monogamie a nemožnost rozvodu, požadavek na manželskou věrnost, )</a:t>
            </a:r>
          </a:p>
          <a:p>
            <a:pPr lvl="0"/>
            <a:r>
              <a:rPr lang="cs-CZ" b="1" dirty="0"/>
              <a:t>objevuje se misogynie – </a:t>
            </a:r>
            <a:r>
              <a:rPr lang="cs-CZ" dirty="0"/>
              <a:t>nepřátelství vůči ženám (žena byla příčinou vyhnání z ráje), řada filosofů ale odkazuje i na nutnost přátelství a lásky mezi partnery</a:t>
            </a:r>
          </a:p>
          <a:p>
            <a:pPr lvl="0"/>
            <a:r>
              <a:rPr lang="cs-CZ" dirty="0"/>
              <a:t>dítě bylo podřízeno rodičům, velká dětská úmrtnost,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90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Přelom středověku - </a:t>
            </a:r>
            <a:r>
              <a:rPr lang="cs-CZ" i="1" dirty="0" smtClean="0"/>
              <a:t>15-16</a:t>
            </a:r>
            <a:r>
              <a:rPr lang="cs-CZ" i="1" dirty="0"/>
              <a:t>. stol</a:t>
            </a:r>
            <a:r>
              <a:rPr lang="cs-CZ" i="1" dirty="0" smtClean="0"/>
              <a:t>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lvl="0"/>
            <a:r>
              <a:rPr lang="cs-CZ" dirty="0"/>
              <a:t>první nalezince</a:t>
            </a:r>
          </a:p>
          <a:p>
            <a:pPr lvl="0"/>
            <a:r>
              <a:rPr lang="cs-CZ" b="1" dirty="0"/>
              <a:t>kmotrovství</a:t>
            </a:r>
            <a:r>
              <a:rPr lang="cs-CZ" dirty="0"/>
              <a:t> – sociální instituce (kmotr přebíral v případě osiření </a:t>
            </a:r>
            <a:r>
              <a:rPr lang="cs-CZ" dirty="0" smtClean="0"/>
              <a:t>péči</a:t>
            </a:r>
            <a:r>
              <a:rPr lang="cs-CZ" dirty="0"/>
              <a:t>)</a:t>
            </a:r>
          </a:p>
          <a:p>
            <a:pPr lvl="0"/>
            <a:r>
              <a:rPr lang="cs-CZ" dirty="0"/>
              <a:t>sňatky ekonomické a stavovské</a:t>
            </a:r>
          </a:p>
          <a:p>
            <a:pPr lvl="0"/>
            <a:r>
              <a:rPr lang="cs-CZ" dirty="0"/>
              <a:t>děti od 8 let </a:t>
            </a:r>
            <a:r>
              <a:rPr lang="cs-CZ" dirty="0" smtClean="0"/>
              <a:t>pracovaly (někdy i odchod </a:t>
            </a:r>
            <a:r>
              <a:rPr lang="cs-CZ" dirty="0"/>
              <a:t>od rodiny) </a:t>
            </a:r>
          </a:p>
          <a:p>
            <a:r>
              <a:rPr lang="cs-CZ" dirty="0"/>
              <a:t>rodiny byly většinou vícegenerační (hovoříme o </a:t>
            </a:r>
            <a:r>
              <a:rPr lang="cs-CZ" b="1" dirty="0"/>
              <a:t>tradiční „stavovské </a:t>
            </a:r>
            <a:r>
              <a:rPr lang="cs-CZ" b="1" dirty="0" smtClean="0"/>
              <a:t>rodině“</a:t>
            </a:r>
            <a:r>
              <a:rPr lang="cs-CZ" dirty="0" smtClean="0"/>
              <a:t>) </a:t>
            </a:r>
            <a:r>
              <a:rPr lang="cs-CZ" dirty="0"/>
              <a:t>– hlavně na </a:t>
            </a:r>
            <a:r>
              <a:rPr lang="cs-CZ" dirty="0" smtClean="0"/>
              <a:t>venkově.</a:t>
            </a:r>
          </a:p>
          <a:p>
            <a:r>
              <a:rPr lang="cs-CZ" dirty="0" smtClean="0"/>
              <a:t>rodina </a:t>
            </a:r>
            <a:r>
              <a:rPr lang="cs-CZ" dirty="0"/>
              <a:t>je </a:t>
            </a:r>
            <a:r>
              <a:rPr lang="cs-CZ" dirty="0" smtClean="0"/>
              <a:t>ekonomická </a:t>
            </a:r>
            <a:r>
              <a:rPr lang="cs-CZ" dirty="0"/>
              <a:t>jednotka.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86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Novověk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lvl="0"/>
            <a:r>
              <a:rPr lang="cs-CZ" dirty="0"/>
              <a:t>ekonomické změny → oddělení pracovního a domácího prostředí, </a:t>
            </a:r>
            <a:r>
              <a:rPr lang="cs-CZ" dirty="0" smtClean="0"/>
              <a:t>práce </a:t>
            </a:r>
            <a:r>
              <a:rPr lang="cs-CZ" dirty="0"/>
              <a:t>žen</a:t>
            </a:r>
          </a:p>
          <a:p>
            <a:pPr lvl="0"/>
            <a:r>
              <a:rPr lang="cs-CZ" dirty="0" smtClean="0"/>
              <a:t>v </a:t>
            </a:r>
            <a:r>
              <a:rPr lang="cs-CZ" dirty="0"/>
              <a:t>19. století se objevují požadavky na volební právo, objevují se stávky žen atd.</a:t>
            </a:r>
          </a:p>
          <a:p>
            <a:pPr lvl="0"/>
            <a:r>
              <a:rPr lang="cs-CZ" dirty="0"/>
              <a:t>objevuje se tzv. </a:t>
            </a:r>
            <a:r>
              <a:rPr lang="cs-CZ" b="1" dirty="0"/>
              <a:t>moderní rodina</a:t>
            </a:r>
            <a:r>
              <a:rPr lang="cs-CZ" dirty="0"/>
              <a:t> (rodina </a:t>
            </a:r>
            <a:r>
              <a:rPr lang="cs-CZ" dirty="0" err="1"/>
              <a:t>eligatární</a:t>
            </a:r>
            <a:r>
              <a:rPr lang="cs-CZ" dirty="0"/>
              <a:t>). </a:t>
            </a:r>
            <a:endParaRPr lang="cs-CZ" dirty="0" smtClean="0"/>
          </a:p>
          <a:p>
            <a:pPr lvl="0"/>
            <a:r>
              <a:rPr lang="cs-CZ" b="1" dirty="0" smtClean="0"/>
              <a:t>zrovnoprávnění </a:t>
            </a:r>
            <a:r>
              <a:rPr lang="cs-CZ" b="1" dirty="0"/>
              <a:t>postavení ženy v rodině</a:t>
            </a:r>
            <a:r>
              <a:rPr lang="cs-CZ" dirty="0"/>
              <a:t>, dochází k </a:t>
            </a:r>
            <a:r>
              <a:rPr lang="cs-CZ" b="1" dirty="0"/>
              <a:t>emancipaci</a:t>
            </a:r>
            <a:r>
              <a:rPr lang="cs-CZ" dirty="0"/>
              <a:t>. </a:t>
            </a:r>
            <a:endParaRPr lang="cs-CZ" dirty="0" smtClean="0"/>
          </a:p>
          <a:p>
            <a:pPr lvl="0"/>
            <a:r>
              <a:rPr lang="cs-CZ" dirty="0" smtClean="0"/>
              <a:t>Dochází </a:t>
            </a:r>
            <a:r>
              <a:rPr lang="cs-CZ" dirty="0"/>
              <a:t>k </a:t>
            </a:r>
            <a:r>
              <a:rPr lang="cs-CZ" b="1" dirty="0"/>
              <a:t>omezení významu příbuzenských vztahů </a:t>
            </a:r>
            <a:r>
              <a:rPr lang="cs-CZ" dirty="0"/>
              <a:t>(lidé se více stěhují). </a:t>
            </a:r>
            <a:r>
              <a:rPr lang="cs-CZ" dirty="0" smtClean="0"/>
              <a:t>Ve </a:t>
            </a:r>
            <a:r>
              <a:rPr lang="cs-CZ" dirty="0"/>
              <a:t>zvýšené míře se objevují </a:t>
            </a:r>
            <a:r>
              <a:rPr lang="cs-CZ" b="1" dirty="0"/>
              <a:t>nukleární rodiny</a:t>
            </a:r>
            <a:r>
              <a:rPr lang="cs-CZ" dirty="0"/>
              <a:t>. </a:t>
            </a:r>
            <a:endParaRPr lang="cs-CZ" dirty="0" smtClean="0"/>
          </a:p>
          <a:p>
            <a:pPr lvl="0"/>
            <a:r>
              <a:rPr lang="cs-CZ" dirty="0" smtClean="0"/>
              <a:t>Matky</a:t>
            </a:r>
            <a:r>
              <a:rPr lang="cs-CZ" dirty="0"/>
              <a:t>, ženy se stávají i hlavou, živitelkou rodiny. Toto se odráží i na výchově dětí</a:t>
            </a:r>
            <a:r>
              <a:rPr lang="cs-CZ" dirty="0" smtClean="0"/>
              <a:t>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775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cs-CZ" b="1" dirty="0"/>
              <a:t>Období krize rodiny – postmoderní </a:t>
            </a:r>
            <a:r>
              <a:rPr lang="cs-CZ" b="1" dirty="0" smtClean="0"/>
              <a:t>rodina (! </a:t>
            </a:r>
            <a:r>
              <a:rPr lang="cs-CZ" b="1" i="1" dirty="0" smtClean="0"/>
              <a:t>odhadněte příčiny !)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cs-CZ" b="1" dirty="0"/>
              <a:t>klesá počet dětí v rodině</a:t>
            </a:r>
            <a:r>
              <a:rPr lang="cs-CZ" dirty="0"/>
              <a:t> </a:t>
            </a:r>
            <a:endParaRPr lang="cs-CZ" dirty="0" smtClean="0"/>
          </a:p>
          <a:p>
            <a:pPr lvl="0"/>
            <a:r>
              <a:rPr lang="cs-CZ" b="1" dirty="0"/>
              <a:t>roste věk uzavření prvního sňatku</a:t>
            </a:r>
            <a:r>
              <a:rPr lang="cs-CZ" dirty="0"/>
              <a:t> (kolem 27 let u žen a 29 u mužů)</a:t>
            </a:r>
          </a:p>
          <a:p>
            <a:pPr lvl="0"/>
            <a:r>
              <a:rPr lang="cs-CZ" b="1" dirty="0"/>
              <a:t>roste počet rozvodů vzhledem k počtu sňatků a počet nesezdaných soužití</a:t>
            </a:r>
            <a:r>
              <a:rPr lang="cs-CZ" dirty="0"/>
              <a:t>, </a:t>
            </a:r>
            <a:endParaRPr lang="cs-CZ" dirty="0" smtClean="0"/>
          </a:p>
          <a:p>
            <a:pPr lvl="0"/>
            <a:r>
              <a:rPr lang="cs-CZ" b="1" dirty="0"/>
              <a:t>roste počet matek vychovávajících dítě bez manžela i počet rodin dobrovolně </a:t>
            </a:r>
            <a:r>
              <a:rPr lang="cs-CZ" b="1" dirty="0" smtClean="0"/>
              <a:t>bezdětných</a:t>
            </a:r>
          </a:p>
          <a:p>
            <a:pPr lvl="0"/>
            <a:r>
              <a:rPr lang="cs-CZ" b="1" dirty="0"/>
              <a:t>roste počet lidí žijících v dalších netradičních formách rodiny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535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Charakteristiky současné rodiny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lvl="0"/>
            <a:r>
              <a:rPr lang="cs-CZ" b="1" i="1" dirty="0" err="1"/>
              <a:t>Neolokalismus</a:t>
            </a:r>
            <a:r>
              <a:rPr lang="cs-CZ" dirty="0"/>
              <a:t> – partneři se po sňatku odstěhují od rodičů a založí svou vlastní rodinu. </a:t>
            </a:r>
            <a:endParaRPr lang="cs-CZ" dirty="0" smtClean="0"/>
          </a:p>
          <a:p>
            <a:pPr lvl="0"/>
            <a:r>
              <a:rPr lang="cs-CZ" dirty="0" smtClean="0"/>
              <a:t>ve </a:t>
            </a:r>
            <a:r>
              <a:rPr lang="cs-CZ" dirty="0"/>
              <a:t>velké míře přetrvává </a:t>
            </a:r>
            <a:r>
              <a:rPr lang="cs-CZ" b="1" i="1" dirty="0" err="1"/>
              <a:t>patrilinearita</a:t>
            </a:r>
            <a:r>
              <a:rPr lang="cs-CZ" i="1" dirty="0"/>
              <a:t> </a:t>
            </a:r>
            <a:r>
              <a:rPr lang="cs-CZ" dirty="0"/>
              <a:t>– žena po sňatku přijímá příjmení muže, děti mají příjmení po otci. </a:t>
            </a:r>
          </a:p>
          <a:p>
            <a:pPr lvl="0"/>
            <a:r>
              <a:rPr lang="cs-CZ" b="1" i="1" dirty="0"/>
              <a:t>Množství funkcí rodiny převzaly jiné sociální </a:t>
            </a:r>
            <a:r>
              <a:rPr lang="cs-CZ" b="1" i="1" dirty="0" smtClean="0"/>
              <a:t>instituce</a:t>
            </a:r>
            <a:r>
              <a:rPr lang="cs-CZ" dirty="0" smtClean="0"/>
              <a:t>.</a:t>
            </a:r>
          </a:p>
          <a:p>
            <a:pPr lvl="0"/>
            <a:r>
              <a:rPr lang="cs-CZ" b="1" i="1" dirty="0" smtClean="0"/>
              <a:t>Oblast </a:t>
            </a:r>
            <a:r>
              <a:rPr lang="cs-CZ" b="1" i="1" dirty="0"/>
              <a:t>zakládání rodiny ztrácí svoji ritualizovanou podobu</a:t>
            </a:r>
            <a:r>
              <a:rPr lang="cs-CZ" dirty="0"/>
              <a:t>, </a:t>
            </a:r>
            <a:endParaRPr lang="cs-CZ" dirty="0" smtClean="0"/>
          </a:p>
          <a:p>
            <a:pPr lvl="0"/>
            <a:r>
              <a:rPr lang="cs-CZ" b="1" i="1" dirty="0" smtClean="0"/>
              <a:t>Snižuje </a:t>
            </a:r>
            <a:r>
              <a:rPr lang="cs-CZ" b="1" i="1" dirty="0"/>
              <a:t>se stabilita rodiny</a:t>
            </a:r>
            <a:r>
              <a:rPr lang="cs-CZ" dirty="0"/>
              <a:t>.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7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lvl="0"/>
            <a:r>
              <a:rPr lang="cs-CZ" b="1" i="1" dirty="0"/>
              <a:t>Mění se celková struktura </a:t>
            </a:r>
            <a:r>
              <a:rPr lang="cs-CZ" b="1" i="1" dirty="0" smtClean="0"/>
              <a:t>rodiny</a:t>
            </a:r>
            <a:r>
              <a:rPr lang="cs-CZ" dirty="0" smtClean="0"/>
              <a:t>( málo dětí, jednočlenné domácnosti) </a:t>
            </a:r>
          </a:p>
          <a:p>
            <a:pPr lvl="0"/>
            <a:r>
              <a:rPr lang="cs-CZ" b="1" i="1" dirty="0" smtClean="0"/>
              <a:t>Rozvoj </a:t>
            </a:r>
            <a:r>
              <a:rPr lang="cs-CZ" b="1" i="1" dirty="0"/>
              <a:t>zaznamenává antikoncepce a plánované rodičovství</a:t>
            </a:r>
            <a:r>
              <a:rPr lang="cs-CZ" dirty="0"/>
              <a:t>. </a:t>
            </a:r>
            <a:endParaRPr lang="cs-CZ" dirty="0" smtClean="0"/>
          </a:p>
          <a:p>
            <a:pPr lvl="0"/>
            <a:r>
              <a:rPr lang="cs-CZ" b="1" i="1" dirty="0" smtClean="0"/>
              <a:t>Prodlužuje </a:t>
            </a:r>
            <a:r>
              <a:rPr lang="cs-CZ" b="1" i="1" dirty="0"/>
              <a:t>se délka života a tím i trvání rodiny po odchodu </a:t>
            </a:r>
            <a:r>
              <a:rPr lang="cs-CZ" b="1" i="1" dirty="0" smtClean="0"/>
              <a:t>dětí</a:t>
            </a:r>
            <a:endParaRPr lang="cs-CZ" i="1" dirty="0"/>
          </a:p>
          <a:p>
            <a:pPr lvl="0"/>
            <a:r>
              <a:rPr lang="cs-CZ" b="1" i="1" dirty="0" smtClean="0"/>
              <a:t>Proměny v </a:t>
            </a:r>
            <a:r>
              <a:rPr lang="cs-CZ" b="1" i="1" dirty="0" err="1" smtClean="0"/>
              <a:t>v</a:t>
            </a:r>
            <a:r>
              <a:rPr lang="cs-CZ" b="1" i="1" dirty="0"/>
              <a:t> organizaci rodinného </a:t>
            </a:r>
            <a:r>
              <a:rPr lang="cs-CZ" b="1" i="1" dirty="0" smtClean="0"/>
              <a:t>cyklu </a:t>
            </a:r>
            <a:r>
              <a:rPr lang="cs-CZ" dirty="0"/>
              <a:t>(</a:t>
            </a:r>
            <a:r>
              <a:rPr lang="cs-CZ" dirty="0" smtClean="0"/>
              <a:t>pozdější sňatky, pozdější rodičovství). </a:t>
            </a:r>
          </a:p>
          <a:p>
            <a:pPr lvl="0"/>
            <a:r>
              <a:rPr lang="cs-CZ" b="1" i="1" dirty="0"/>
              <a:t>Zvyšují se nároky na čas rodičů strávený v pracovním </a:t>
            </a:r>
            <a:r>
              <a:rPr lang="cs-CZ" b="1" i="1" dirty="0" smtClean="0"/>
              <a:t>procesu </a:t>
            </a:r>
            <a:r>
              <a:rPr lang="cs-CZ" dirty="0" smtClean="0"/>
              <a:t>(méně času na děti)</a:t>
            </a:r>
          </a:p>
          <a:p>
            <a:pPr lvl="0"/>
            <a:r>
              <a:rPr lang="cs-CZ" b="1" i="1" dirty="0" smtClean="0"/>
              <a:t>Přibývá </a:t>
            </a:r>
            <a:r>
              <a:rPr lang="cs-CZ" b="1" i="1" dirty="0"/>
              <a:t>dvoukariérových manželství</a:t>
            </a:r>
            <a:r>
              <a:rPr lang="cs-CZ" dirty="0"/>
              <a:t> </a:t>
            </a:r>
          </a:p>
        </p:txBody>
      </p:sp>
      <p:sp>
        <p:nvSpPr>
          <p:cNvPr id="10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Charakteristiky současné rodiny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108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Typy rodin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cs-CZ" b="1" dirty="0" smtClean="0"/>
              <a:t>Dle velikosti </a:t>
            </a:r>
            <a:r>
              <a:rPr lang="cs-CZ" dirty="0" smtClean="0"/>
              <a:t>– </a:t>
            </a:r>
            <a:r>
              <a:rPr lang="cs-CZ" b="1" dirty="0" smtClean="0"/>
              <a:t>nukleární</a:t>
            </a:r>
            <a:r>
              <a:rPr lang="cs-CZ" dirty="0" smtClean="0"/>
              <a:t> (malá, základní) x </a:t>
            </a:r>
            <a:r>
              <a:rPr lang="cs-CZ" b="1" dirty="0" smtClean="0"/>
              <a:t>rozšířená</a:t>
            </a:r>
          </a:p>
          <a:p>
            <a:r>
              <a:rPr lang="cs-CZ" b="1" dirty="0" smtClean="0"/>
              <a:t>Dle struktury rodiny </a:t>
            </a:r>
            <a:r>
              <a:rPr lang="cs-CZ" dirty="0" smtClean="0"/>
              <a:t>– </a:t>
            </a:r>
            <a:r>
              <a:rPr lang="cs-CZ" b="1" dirty="0" smtClean="0"/>
              <a:t>úplná</a:t>
            </a:r>
            <a:r>
              <a:rPr lang="cs-CZ" dirty="0" smtClean="0"/>
              <a:t> x </a:t>
            </a:r>
            <a:r>
              <a:rPr lang="cs-CZ" b="1" dirty="0" smtClean="0"/>
              <a:t>neúplná</a:t>
            </a:r>
            <a:r>
              <a:rPr lang="cs-CZ" dirty="0" smtClean="0"/>
              <a:t> x </a:t>
            </a:r>
            <a:r>
              <a:rPr lang="cs-CZ" b="1" dirty="0" smtClean="0"/>
              <a:t>doplněná</a:t>
            </a:r>
            <a:r>
              <a:rPr lang="cs-CZ" dirty="0" smtClean="0"/>
              <a:t> (rekonstruovaná)</a:t>
            </a:r>
          </a:p>
          <a:p>
            <a:r>
              <a:rPr lang="cs-CZ" b="1" dirty="0" smtClean="0"/>
              <a:t>Dle druhu příslušnosti k rodině </a:t>
            </a:r>
            <a:r>
              <a:rPr lang="cs-CZ" dirty="0" smtClean="0"/>
              <a:t>– </a:t>
            </a:r>
            <a:r>
              <a:rPr lang="cs-CZ" b="1" dirty="0" smtClean="0"/>
              <a:t>orientační</a:t>
            </a:r>
            <a:r>
              <a:rPr lang="cs-CZ" dirty="0" smtClean="0"/>
              <a:t> (z které pocházíme) x</a:t>
            </a:r>
            <a:r>
              <a:rPr lang="cs-CZ" b="1" dirty="0" smtClean="0"/>
              <a:t> </a:t>
            </a:r>
            <a:r>
              <a:rPr lang="cs-CZ" b="1" dirty="0" err="1" smtClean="0"/>
              <a:t>prokreační</a:t>
            </a:r>
            <a:r>
              <a:rPr lang="cs-CZ" b="1" dirty="0" smtClean="0"/>
              <a:t> </a:t>
            </a:r>
            <a:r>
              <a:rPr lang="cs-CZ" dirty="0" smtClean="0"/>
              <a:t>(kterou založíme)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298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 smtClean="0"/>
              <a:t>Typy rodin - rozšíření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lvl="0"/>
            <a:r>
              <a:rPr lang="cs-CZ" b="1" i="1" dirty="0"/>
              <a:t>Podle autority v </a:t>
            </a:r>
            <a:r>
              <a:rPr lang="cs-CZ" b="1" i="1" dirty="0" smtClean="0"/>
              <a:t>rodině:</a:t>
            </a:r>
            <a:r>
              <a:rPr lang="cs-CZ" dirty="0" smtClean="0"/>
              <a:t> </a:t>
            </a:r>
            <a:r>
              <a:rPr lang="cs-CZ" b="1" i="1" dirty="0" smtClean="0"/>
              <a:t>Patriarchální x Matriarchální</a:t>
            </a:r>
            <a:r>
              <a:rPr lang="cs-CZ" dirty="0" smtClean="0"/>
              <a:t> x </a:t>
            </a:r>
            <a:r>
              <a:rPr lang="cs-CZ" b="1" i="1" dirty="0" smtClean="0"/>
              <a:t>Rovnostářská </a:t>
            </a:r>
          </a:p>
          <a:p>
            <a:pPr marL="0" lvl="0" indent="0">
              <a:buNone/>
            </a:pPr>
            <a:endParaRPr lang="cs-CZ" b="1" i="1" dirty="0" smtClean="0"/>
          </a:p>
          <a:p>
            <a:pPr lvl="0"/>
            <a:r>
              <a:rPr lang="cs-CZ" b="1" i="1" dirty="0" smtClean="0"/>
              <a:t>Podle </a:t>
            </a:r>
            <a:r>
              <a:rPr lang="cs-CZ" b="1" i="1" dirty="0"/>
              <a:t>způsobu </a:t>
            </a:r>
            <a:r>
              <a:rPr lang="cs-CZ" b="1" i="1" dirty="0" smtClean="0"/>
              <a:t>dědění:</a:t>
            </a:r>
            <a:r>
              <a:rPr lang="cs-CZ" dirty="0" smtClean="0"/>
              <a:t> </a:t>
            </a:r>
            <a:r>
              <a:rPr lang="cs-CZ" b="1" i="1" dirty="0" smtClean="0"/>
              <a:t>Patrilineární x Matrilineární </a:t>
            </a:r>
          </a:p>
          <a:p>
            <a:pPr marL="0" lvl="0" indent="0">
              <a:buNone/>
            </a:pPr>
            <a:r>
              <a:rPr lang="cs-CZ" i="1" dirty="0"/>
              <a:t> </a:t>
            </a:r>
            <a:endParaRPr lang="cs-CZ" dirty="0"/>
          </a:p>
          <a:p>
            <a:pPr lvl="0"/>
            <a:r>
              <a:rPr lang="cs-CZ" b="1" i="1" dirty="0"/>
              <a:t>Podle okruhu výběru </a:t>
            </a:r>
            <a:r>
              <a:rPr lang="cs-CZ" b="1" i="1" dirty="0" smtClean="0"/>
              <a:t>partnera: Endogamní </a:t>
            </a:r>
            <a:r>
              <a:rPr lang="cs-CZ" dirty="0" smtClean="0"/>
              <a:t>x </a:t>
            </a:r>
            <a:r>
              <a:rPr lang="cs-CZ" b="1" i="1" dirty="0" smtClean="0"/>
              <a:t>Exogamní</a:t>
            </a:r>
          </a:p>
          <a:p>
            <a:pPr marL="0" lvl="0" indent="0">
              <a:buNone/>
            </a:pPr>
            <a:endParaRPr lang="cs-CZ" dirty="0"/>
          </a:p>
          <a:p>
            <a:pPr lvl="0"/>
            <a:r>
              <a:rPr lang="cs-CZ" b="1" i="1" dirty="0"/>
              <a:t>Podle počtu </a:t>
            </a:r>
            <a:r>
              <a:rPr lang="cs-CZ" b="1" i="1" dirty="0" smtClean="0"/>
              <a:t>partnerů:</a:t>
            </a:r>
            <a:r>
              <a:rPr lang="cs-CZ" dirty="0" smtClean="0"/>
              <a:t> </a:t>
            </a:r>
            <a:r>
              <a:rPr lang="cs-CZ" b="1" i="1" dirty="0" smtClean="0"/>
              <a:t>Monogamní  </a:t>
            </a:r>
            <a:r>
              <a:rPr lang="cs-CZ" dirty="0" smtClean="0"/>
              <a:t>x </a:t>
            </a:r>
            <a:r>
              <a:rPr lang="cs-CZ" b="1" i="1" dirty="0" smtClean="0"/>
              <a:t>Polygamní</a:t>
            </a:r>
            <a:r>
              <a:rPr lang="cs-CZ" i="1" dirty="0" smtClean="0"/>
              <a:t> (polygynická x </a:t>
            </a:r>
            <a:r>
              <a:rPr lang="cs-CZ" i="1" dirty="0" err="1" smtClean="0"/>
              <a:t>polyadrická</a:t>
            </a:r>
            <a:r>
              <a:rPr lang="cs-CZ" i="1" dirty="0" smtClean="0"/>
              <a:t>)</a:t>
            </a:r>
            <a:endParaRPr lang="cs-CZ" dirty="0"/>
          </a:p>
          <a:p>
            <a:pPr marL="0" indent="0">
              <a:buNone/>
            </a:pPr>
            <a:r>
              <a:rPr lang="cs-CZ" i="1" dirty="0"/>
              <a:t> </a:t>
            </a:r>
            <a:endParaRPr lang="cs-CZ" dirty="0"/>
          </a:p>
          <a:p>
            <a:pPr lvl="0"/>
            <a:r>
              <a:rPr lang="cs-CZ" b="1" i="1" dirty="0"/>
              <a:t>Podle pohlaví </a:t>
            </a:r>
            <a:r>
              <a:rPr lang="cs-CZ" b="1" i="1" dirty="0" smtClean="0"/>
              <a:t>partnerů:</a:t>
            </a:r>
            <a:r>
              <a:rPr lang="cs-CZ" dirty="0" smtClean="0"/>
              <a:t> </a:t>
            </a:r>
            <a:r>
              <a:rPr lang="cs-CZ" b="1" i="1" dirty="0" smtClean="0"/>
              <a:t>Heterosexuální  x Homosexuální </a:t>
            </a:r>
            <a:r>
              <a:rPr lang="cs-CZ" dirty="0"/>
              <a:t> 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298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Přirozená struktura rodiny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cs-CZ" dirty="0" smtClean="0"/>
              <a:t>Rodina = jednotlivci a hlavně vztahy mezi nimi (jak se ovlivňují – každý ovlivňuje každého!)</a:t>
            </a:r>
          </a:p>
          <a:p>
            <a:r>
              <a:rPr lang="cs-CZ" dirty="0" smtClean="0"/>
              <a:t>Poznáním jednotlivců ještě nepoznáme rodinu jako systém</a:t>
            </a:r>
          </a:p>
          <a:p>
            <a:r>
              <a:rPr lang="cs-CZ" b="1" dirty="0" smtClean="0"/>
              <a:t>Rodina je systém </a:t>
            </a:r>
            <a:r>
              <a:rPr lang="cs-CZ" dirty="0" smtClean="0"/>
              <a:t>a tento systém má </a:t>
            </a:r>
            <a:r>
              <a:rPr lang="cs-CZ" b="1" dirty="0" smtClean="0"/>
              <a:t>podsystémy</a:t>
            </a:r>
            <a:r>
              <a:rPr lang="cs-CZ" dirty="0" smtClean="0"/>
              <a:t> (subsystémy)</a:t>
            </a:r>
          </a:p>
          <a:p>
            <a:r>
              <a:rPr lang="cs-CZ" dirty="0" smtClean="0"/>
              <a:t>Podsystémy – věkový, generační, dle pohlaví, dle povahových vlastností, dle mocenského postavení 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584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Manželský podsystém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 smtClean="0"/>
              <a:t>Základní podsystém, jeho fungování je velmi důležité pro chod rodiny</a:t>
            </a:r>
          </a:p>
          <a:p>
            <a:r>
              <a:rPr lang="cs-CZ" dirty="0" smtClean="0"/>
              <a:t>Dělí se na:</a:t>
            </a:r>
          </a:p>
          <a:p>
            <a:pPr lvl="1"/>
            <a:r>
              <a:rPr lang="cs-CZ" dirty="0" smtClean="0"/>
              <a:t>Partnerský subsystém (řeší vztah žena x muž</a:t>
            </a:r>
            <a:r>
              <a:rPr lang="cs-CZ" dirty="0" smtClean="0"/>
              <a:t>) </a:t>
            </a:r>
            <a:endParaRPr lang="cs-CZ" dirty="0" smtClean="0"/>
          </a:p>
          <a:p>
            <a:pPr lvl="1"/>
            <a:r>
              <a:rPr lang="cs-CZ" dirty="0" smtClean="0"/>
              <a:t>Rodičovský podsystém (řeší vztah žena x muž vzhledem k dítěti – důležitá je jednota působení na dítě)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64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Další podsystémy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cs-CZ" b="1" dirty="0" smtClean="0"/>
              <a:t>Podsystém rodič x dítě</a:t>
            </a:r>
            <a:r>
              <a:rPr lang="cs-CZ" dirty="0" smtClean="0"/>
              <a:t>: řeší se v něm vztah rodič x dítě</a:t>
            </a:r>
          </a:p>
          <a:p>
            <a:r>
              <a:rPr lang="cs-CZ" b="1" dirty="0" smtClean="0"/>
              <a:t>Sourozenecký podsystém</a:t>
            </a:r>
            <a:r>
              <a:rPr lang="cs-CZ" dirty="0" smtClean="0"/>
              <a:t>: řeší se v něm vztahy mezi sourozenci </a:t>
            </a:r>
          </a:p>
          <a:p>
            <a:r>
              <a:rPr lang="cs-CZ" dirty="0" smtClean="0"/>
              <a:t>Další podsystémy jsou často patologické např.:</a:t>
            </a:r>
          </a:p>
          <a:p>
            <a:r>
              <a:rPr lang="cs-CZ" b="1" dirty="0" smtClean="0"/>
              <a:t>Rodič x rodičovské dítě </a:t>
            </a:r>
            <a:r>
              <a:rPr lang="cs-CZ" dirty="0" smtClean="0"/>
              <a:t>(dítě zaujímá v rodině pozici druhého rodiče – ochudí ho to o dětství)</a:t>
            </a:r>
          </a:p>
          <a:p>
            <a:pPr marL="0" indent="0">
              <a:buNone/>
            </a:pPr>
            <a:r>
              <a:rPr lang="cs-CZ" dirty="0" smtClean="0"/>
              <a:t>V rodině může být mnoho dalších podsystémů (babička x vnouče, otec x dcera, otec x syn – měly by mít menší váhu než manželský a rodičovský podsystém) 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923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Role v rodině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cs-CZ" dirty="0" smtClean="0"/>
              <a:t>= očekávané chování (tradiční x netradiční, správné x hraniční patologické)</a:t>
            </a:r>
          </a:p>
          <a:p>
            <a:pPr marL="0" indent="0">
              <a:buNone/>
            </a:pPr>
            <a:r>
              <a:rPr lang="cs-CZ" dirty="0" smtClean="0"/>
              <a:t>Záleží, co rodině vyhovuje</a:t>
            </a:r>
          </a:p>
          <a:p>
            <a:r>
              <a:rPr lang="cs-CZ" dirty="0" smtClean="0"/>
              <a:t>Role matky</a:t>
            </a:r>
          </a:p>
          <a:p>
            <a:r>
              <a:rPr lang="cs-CZ" dirty="0" smtClean="0"/>
              <a:t>Role otce</a:t>
            </a:r>
          </a:p>
          <a:p>
            <a:r>
              <a:rPr lang="cs-CZ" dirty="0" smtClean="0"/>
              <a:t>Sourozenecké role</a:t>
            </a:r>
          </a:p>
          <a:p>
            <a:r>
              <a:rPr lang="cs-CZ" dirty="0" smtClean="0"/>
              <a:t>Další role (babičky, nevlastního otce, apod.)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3839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Role matky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lvl="0"/>
            <a:r>
              <a:rPr lang="cs-CZ" dirty="0"/>
              <a:t>m</a:t>
            </a:r>
            <a:r>
              <a:rPr lang="cs-CZ" dirty="0" smtClean="0"/>
              <a:t>ateřská role</a:t>
            </a:r>
          </a:p>
          <a:p>
            <a:pPr lvl="0"/>
            <a:r>
              <a:rPr lang="cs-CZ" dirty="0"/>
              <a:t>v</a:t>
            </a:r>
            <a:r>
              <a:rPr lang="cs-CZ" dirty="0" smtClean="0"/>
              <a:t>zor pro dceru i syna</a:t>
            </a:r>
          </a:p>
          <a:p>
            <a:pPr lvl="0"/>
            <a:r>
              <a:rPr lang="cs-CZ" dirty="0" smtClean="0"/>
              <a:t>výchova </a:t>
            </a:r>
            <a:r>
              <a:rPr lang="cs-CZ" dirty="0"/>
              <a:t>dětí</a:t>
            </a:r>
          </a:p>
          <a:p>
            <a:pPr lvl="0"/>
            <a:r>
              <a:rPr lang="cs-CZ" dirty="0"/>
              <a:t>ochrana, opora</a:t>
            </a:r>
          </a:p>
          <a:p>
            <a:pPr lvl="0"/>
            <a:r>
              <a:rPr lang="cs-CZ" dirty="0"/>
              <a:t>citové vazby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4016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Role otce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 smtClean="0"/>
              <a:t>otcovská role</a:t>
            </a:r>
          </a:p>
          <a:p>
            <a:pPr lvl="0"/>
            <a:r>
              <a:rPr lang="cs-CZ" dirty="0" smtClean="0"/>
              <a:t>vzor pro dceru i syna</a:t>
            </a:r>
          </a:p>
          <a:p>
            <a:pPr lvl="0"/>
            <a:r>
              <a:rPr lang="cs-CZ" dirty="0" smtClean="0"/>
              <a:t>autorita</a:t>
            </a:r>
            <a:endParaRPr lang="cs-CZ" dirty="0"/>
          </a:p>
          <a:p>
            <a:pPr lvl="0"/>
            <a:r>
              <a:rPr lang="cs-CZ" dirty="0"/>
              <a:t>výchova dětí</a:t>
            </a:r>
          </a:p>
          <a:p>
            <a:pPr lvl="0"/>
            <a:r>
              <a:rPr lang="cs-CZ" dirty="0"/>
              <a:t>živitel</a:t>
            </a:r>
          </a:p>
          <a:p>
            <a:pPr lvl="0"/>
            <a:r>
              <a:rPr lang="cs-CZ" dirty="0"/>
              <a:t>ochrana rodiny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5702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Sourozenecké role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cs-CZ" dirty="0" smtClean="0"/>
              <a:t>Záleží na pořadí narození: </a:t>
            </a:r>
          </a:p>
          <a:p>
            <a:r>
              <a:rPr lang="cs-CZ" b="1" dirty="0"/>
              <a:t>nejmladší</a:t>
            </a:r>
            <a:r>
              <a:rPr lang="cs-CZ" dirty="0"/>
              <a:t> – má nejvíce péče, </a:t>
            </a:r>
            <a:r>
              <a:rPr lang="cs-CZ" dirty="0" smtClean="0"/>
              <a:t>mazlíček </a:t>
            </a:r>
            <a:r>
              <a:rPr lang="cs-CZ" dirty="0" err="1" smtClean="0"/>
              <a:t>rodiny,vzorem</a:t>
            </a:r>
            <a:r>
              <a:rPr lang="cs-CZ" dirty="0" smtClean="0"/>
              <a:t> </a:t>
            </a:r>
            <a:r>
              <a:rPr lang="cs-CZ" dirty="0"/>
              <a:t>starší sourozenec</a:t>
            </a:r>
          </a:p>
          <a:p>
            <a:r>
              <a:rPr lang="cs-CZ" b="1" dirty="0"/>
              <a:t>p</a:t>
            </a:r>
            <a:r>
              <a:rPr lang="cs-CZ" b="1" dirty="0" smtClean="0"/>
              <a:t>rostřední </a:t>
            </a:r>
            <a:r>
              <a:rPr lang="cs-CZ" dirty="0" smtClean="0"/>
              <a:t>-  </a:t>
            </a:r>
            <a:r>
              <a:rPr lang="cs-CZ" dirty="0"/>
              <a:t>je zvyklý se dělit, nejlépe vybaven do života, jako první opouští rodinu</a:t>
            </a:r>
          </a:p>
          <a:p>
            <a:r>
              <a:rPr lang="cs-CZ" b="1" dirty="0" smtClean="0"/>
              <a:t>nejstarší </a:t>
            </a:r>
            <a:r>
              <a:rPr lang="cs-CZ" dirty="0"/>
              <a:t>(viz jedináček)</a:t>
            </a:r>
          </a:p>
          <a:p>
            <a:r>
              <a:rPr lang="cs-CZ" b="1" dirty="0" smtClean="0"/>
              <a:t>jedináček</a:t>
            </a:r>
            <a:r>
              <a:rPr lang="cs-CZ" dirty="0" smtClean="0"/>
              <a:t> </a:t>
            </a:r>
            <a:r>
              <a:rPr lang="cs-CZ" dirty="0"/>
              <a:t>– veškerá péče směřuje k němu, většinu mu zařídí </a:t>
            </a:r>
            <a:r>
              <a:rPr lang="cs-CZ" dirty="0" smtClean="0"/>
              <a:t>rodiče, </a:t>
            </a:r>
            <a:r>
              <a:rPr lang="cs-CZ" dirty="0"/>
              <a:t>v dospělosti většinou zastávají vedoucí </a:t>
            </a:r>
            <a:r>
              <a:rPr lang="cs-CZ" dirty="0" smtClean="0"/>
              <a:t>funkce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01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Vývojový cyklus rodiny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cs-CZ" b="1" dirty="0"/>
              <a:t>H</a:t>
            </a:r>
            <a:r>
              <a:rPr lang="cs-CZ" b="1" dirty="0" smtClean="0"/>
              <a:t>ledání a výběr partnera </a:t>
            </a:r>
            <a:r>
              <a:rPr lang="cs-CZ" dirty="0" smtClean="0"/>
              <a:t>– očekávání a zamilovanost</a:t>
            </a:r>
          </a:p>
          <a:p>
            <a:r>
              <a:rPr lang="cs-CZ" b="1" dirty="0" smtClean="0"/>
              <a:t>Manželství (soužití) bez dětí- </a:t>
            </a:r>
            <a:r>
              <a:rPr lang="cs-CZ" dirty="0" smtClean="0"/>
              <a:t>musí se přizpůsobit, počáteční nadšení</a:t>
            </a:r>
          </a:p>
          <a:p>
            <a:r>
              <a:rPr lang="cs-CZ" b="1" dirty="0" smtClean="0"/>
              <a:t>Rodina plodící děti </a:t>
            </a:r>
            <a:r>
              <a:rPr lang="cs-CZ" dirty="0" smtClean="0"/>
              <a:t>– změna rolí, po 2. dítěti často krize</a:t>
            </a:r>
          </a:p>
          <a:p>
            <a:r>
              <a:rPr lang="cs-CZ" b="1" dirty="0" smtClean="0"/>
              <a:t>Rodina s předškolními dětmi – </a:t>
            </a:r>
            <a:r>
              <a:rPr lang="cs-CZ" dirty="0" smtClean="0"/>
              <a:t>vstup do školky, žena jde zpět do zaměstnání</a:t>
            </a:r>
          </a:p>
          <a:p>
            <a:r>
              <a:rPr lang="cs-CZ" b="1" dirty="0" smtClean="0"/>
              <a:t>Rodina se školáky – </a:t>
            </a:r>
            <a:r>
              <a:rPr lang="cs-CZ" dirty="0" smtClean="0"/>
              <a:t>velký význam vrstevníků, puberta – vzpoura proti rodičovské autoritě</a:t>
            </a:r>
            <a:endParaRPr lang="cs-CZ" b="1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970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cs-CZ" b="1" dirty="0" smtClean="0"/>
              <a:t>Rodina vypouštějící děti </a:t>
            </a:r>
            <a:r>
              <a:rPr lang="cs-CZ" dirty="0" smtClean="0"/>
              <a:t>– rodiče ztrácí objekt péče, syndrom prázdného hnízda, často 2. krize</a:t>
            </a:r>
          </a:p>
          <a:p>
            <a:r>
              <a:rPr lang="cs-CZ" b="1" dirty="0" smtClean="0"/>
              <a:t>Rodina opuštěná dětmi </a:t>
            </a:r>
            <a:r>
              <a:rPr lang="cs-CZ" dirty="0" smtClean="0"/>
              <a:t>–, syndrom zavírajících se dveří, „druhá míza“ </a:t>
            </a:r>
          </a:p>
          <a:p>
            <a:r>
              <a:rPr lang="cs-CZ" b="1" dirty="0" smtClean="0"/>
              <a:t>Rodina starých rodičů </a:t>
            </a:r>
            <a:r>
              <a:rPr lang="cs-CZ" dirty="0" smtClean="0"/>
              <a:t>– role prarodičů  </a:t>
            </a:r>
            <a:endParaRPr lang="cs-CZ" dirty="0"/>
          </a:p>
        </p:txBody>
      </p:sp>
      <p:sp>
        <p:nvSpPr>
          <p:cNvPr id="4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Vývojový cyklus rodiny</a:t>
            </a: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7108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Práva a povinnosti rodičů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 smtClean="0"/>
              <a:t>Rodičovská zodpovědnost</a:t>
            </a:r>
          </a:p>
          <a:p>
            <a:pPr lvl="1"/>
            <a:r>
              <a:rPr lang="cs-CZ" dirty="0"/>
              <a:t>souhrn práv a povinností, které mají rodiče vůči svému </a:t>
            </a:r>
            <a:r>
              <a:rPr lang="cs-CZ" dirty="0" smtClean="0"/>
              <a:t>dítěti </a:t>
            </a:r>
          </a:p>
          <a:p>
            <a:pPr marL="457200" lvl="1" indent="0">
              <a:buNone/>
            </a:pPr>
            <a:endParaRPr lang="cs-CZ" dirty="0" smtClean="0"/>
          </a:p>
          <a:p>
            <a:pPr lvl="1"/>
            <a:r>
              <a:rPr lang="cs-CZ" dirty="0" smtClean="0"/>
              <a:t>3 složky: </a:t>
            </a:r>
          </a:p>
          <a:p>
            <a:pPr lvl="2"/>
            <a:r>
              <a:rPr lang="cs-CZ" b="1" dirty="0"/>
              <a:t>péče </a:t>
            </a:r>
            <a:r>
              <a:rPr lang="cs-CZ" b="1" dirty="0" smtClean="0"/>
              <a:t>o dítě a </a:t>
            </a:r>
            <a:r>
              <a:rPr lang="cs-CZ" b="1" dirty="0"/>
              <a:t>výchova </a:t>
            </a:r>
            <a:r>
              <a:rPr lang="cs-CZ" b="1" dirty="0" smtClean="0"/>
              <a:t>dítěte</a:t>
            </a:r>
            <a:r>
              <a:rPr lang="cs-CZ" sz="2800" b="1" dirty="0" smtClean="0"/>
              <a:t> </a:t>
            </a:r>
          </a:p>
          <a:p>
            <a:pPr lvl="2"/>
            <a:r>
              <a:rPr lang="cs-CZ" b="1" dirty="0" smtClean="0"/>
              <a:t>zastupování dítěte </a:t>
            </a:r>
          </a:p>
          <a:p>
            <a:pPr lvl="2"/>
            <a:r>
              <a:rPr lang="cs-CZ" b="1" dirty="0" smtClean="0"/>
              <a:t>správa </a:t>
            </a:r>
            <a:r>
              <a:rPr lang="cs-CZ" b="1" dirty="0"/>
              <a:t>majetku </a:t>
            </a:r>
            <a:r>
              <a:rPr lang="cs-CZ" b="1" dirty="0" smtClean="0"/>
              <a:t>dítěte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2738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Práva a povinnosti rodičů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 smtClean="0"/>
              <a:t>Další rodičovská práva a povinnosti</a:t>
            </a:r>
          </a:p>
          <a:p>
            <a:pPr lvl="1"/>
            <a:r>
              <a:rPr lang="cs-CZ" dirty="0"/>
              <a:t>vyživovací povinnost </a:t>
            </a:r>
            <a:r>
              <a:rPr lang="cs-CZ" dirty="0" smtClean="0"/>
              <a:t> (platí vzájemně, platí i pro rodiče zbavené rodičovské zodpovědnosti)</a:t>
            </a:r>
          </a:p>
          <a:p>
            <a:pPr lvl="1"/>
            <a:r>
              <a:rPr lang="cs-CZ" dirty="0"/>
              <a:t>další práva </a:t>
            </a:r>
            <a:r>
              <a:rPr lang="cs-CZ" dirty="0" smtClean="0"/>
              <a:t>rodičů (právo dát dítě k osvojení, povinnost náhrady škody způsobené nezletilým dítětem)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343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14300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Práva a povinnosti dětí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/>
            <a:r>
              <a:rPr lang="cs-CZ" dirty="0"/>
              <a:t>právo na život a jméno, </a:t>
            </a:r>
          </a:p>
          <a:p>
            <a:pPr lvl="0"/>
            <a:r>
              <a:rPr lang="cs-CZ" dirty="0"/>
              <a:t>právo nebýt odděleni od rodičů, </a:t>
            </a:r>
          </a:p>
          <a:p>
            <a:pPr lvl="0"/>
            <a:r>
              <a:rPr lang="cs-CZ" dirty="0"/>
              <a:t>právo na vlastní názor a svobodu projevu. </a:t>
            </a:r>
          </a:p>
          <a:p>
            <a:pPr lvl="0"/>
            <a:r>
              <a:rPr lang="cs-CZ" dirty="0"/>
              <a:t>právo být živeno (dokud se není schopno samo uživit), </a:t>
            </a:r>
          </a:p>
          <a:p>
            <a:pPr lvl="0"/>
            <a:r>
              <a:rPr lang="cs-CZ" dirty="0"/>
              <a:t>právo na soukromí,</a:t>
            </a:r>
          </a:p>
          <a:p>
            <a:pPr lvl="0"/>
            <a:r>
              <a:rPr lang="cs-CZ" dirty="0"/>
              <a:t>právo na ochranu cti a pověsti. </a:t>
            </a:r>
          </a:p>
          <a:p>
            <a:pPr lvl="0"/>
            <a:r>
              <a:rPr lang="cs-CZ" dirty="0"/>
              <a:t>právo podílet se na životní úrovni svých rodičů 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72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Práva a povinnosti dětí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cs-CZ" dirty="0"/>
              <a:t>povinnost ctít a respektovat rodiče, </a:t>
            </a:r>
          </a:p>
          <a:p>
            <a:pPr lvl="0"/>
            <a:r>
              <a:rPr lang="cs-CZ" dirty="0"/>
              <a:t>pomáhat dle svých schopností, </a:t>
            </a:r>
          </a:p>
          <a:p>
            <a:pPr lvl="0"/>
            <a:r>
              <a:rPr lang="cs-CZ" dirty="0"/>
              <a:t>přispívat na úhrady rodiny (pokud je výdělečně činné), </a:t>
            </a:r>
          </a:p>
          <a:p>
            <a:pPr lvl="0"/>
            <a:r>
              <a:rPr lang="cs-CZ" dirty="0"/>
              <a:t> přispívat rodičům na jejich životní úroveň ve </a:t>
            </a:r>
            <a:r>
              <a:rPr lang="cs-CZ" dirty="0" smtClean="0"/>
              <a:t>stáří</a:t>
            </a:r>
          </a:p>
          <a:p>
            <a:pPr lvl="0"/>
            <a:r>
              <a:rPr lang="cs-CZ" dirty="0" smtClean="0"/>
              <a:t>Více viz </a:t>
            </a:r>
            <a:r>
              <a:rPr lang="cs-CZ" dirty="0"/>
              <a:t>Ú</a:t>
            </a:r>
            <a:r>
              <a:rPr lang="cs-CZ" dirty="0" smtClean="0"/>
              <a:t>mluva o právech dítěte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72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cs-CZ" dirty="0" smtClean="0"/>
              <a:t>Zdroje: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62500" lnSpcReduction="20000"/>
          </a:bodyPr>
          <a:lstStyle/>
          <a:p>
            <a:r>
              <a:rPr lang="cs-CZ" dirty="0" err="1"/>
              <a:t>Dunovský</a:t>
            </a:r>
            <a:r>
              <a:rPr lang="cs-CZ" dirty="0"/>
              <a:t>, Jiří: </a:t>
            </a:r>
            <a:r>
              <a:rPr lang="cs-CZ" i="1" dirty="0"/>
              <a:t>Sociální pediatrie: vybrané kapitoly</a:t>
            </a:r>
            <a:r>
              <a:rPr lang="cs-CZ" dirty="0"/>
              <a:t>. Praha: </a:t>
            </a:r>
            <a:r>
              <a:rPr lang="cs-CZ" dirty="0" err="1"/>
              <a:t>Grada</a:t>
            </a:r>
            <a:r>
              <a:rPr lang="cs-CZ" dirty="0"/>
              <a:t>, 1999. ISBN 80-7169-254-9</a:t>
            </a:r>
          </a:p>
          <a:p>
            <a:r>
              <a:rPr lang="cs-CZ" dirty="0"/>
              <a:t>Hartl, Pavel, Hartlová Helena: </a:t>
            </a:r>
            <a:r>
              <a:rPr lang="cs-CZ" i="1" dirty="0"/>
              <a:t>Velký psychologický slovník</a:t>
            </a:r>
            <a:r>
              <a:rPr lang="cs-CZ" dirty="0"/>
              <a:t>. Praha: Portál, 2010. ISBN 978-80-7367-686-5</a:t>
            </a:r>
          </a:p>
          <a:p>
            <a:r>
              <a:rPr lang="cs-CZ" dirty="0"/>
              <a:t>Kraus, B. et al. </a:t>
            </a:r>
            <a:r>
              <a:rPr lang="cs-CZ" i="1" dirty="0"/>
              <a:t>Člověk – prostředí – výchova</a:t>
            </a:r>
            <a:r>
              <a:rPr lang="cs-CZ" dirty="0"/>
              <a:t>. Brno: </a:t>
            </a:r>
            <a:r>
              <a:rPr lang="cs-CZ" dirty="0" err="1"/>
              <a:t>Paido</a:t>
            </a:r>
            <a:r>
              <a:rPr lang="cs-CZ" dirty="0"/>
              <a:t>, 2001. ISBN 80-7315-004-2</a:t>
            </a:r>
          </a:p>
          <a:p>
            <a:r>
              <a:rPr lang="cs-CZ" dirty="0"/>
              <a:t>Matoušek Oldřich: </a:t>
            </a:r>
            <a:r>
              <a:rPr lang="cs-CZ" i="1" dirty="0"/>
              <a:t>Rodina jako instituce a vztahová síť</a:t>
            </a:r>
            <a:r>
              <a:rPr lang="cs-CZ" dirty="0"/>
              <a:t>. Praha: SLON. 2003 ISBN:80-86429-19-9</a:t>
            </a:r>
          </a:p>
          <a:p>
            <a:r>
              <a:rPr lang="cs-CZ" dirty="0"/>
              <a:t>Matoušek, O., Kroftová, A. (1998). </a:t>
            </a:r>
            <a:r>
              <a:rPr lang="cs-CZ" i="1" dirty="0"/>
              <a:t>Mládež a delikvence.</a:t>
            </a:r>
            <a:r>
              <a:rPr lang="cs-CZ" dirty="0"/>
              <a:t> Praha: Portál. 1998.  ISBN 80-7178-226-2</a:t>
            </a:r>
          </a:p>
          <a:p>
            <a:r>
              <a:rPr lang="cs-CZ" dirty="0"/>
              <a:t>Sobotková, Irena. </a:t>
            </a:r>
            <a:r>
              <a:rPr lang="cs-CZ" i="1" dirty="0"/>
              <a:t>Psychologie rodiny</a:t>
            </a:r>
            <a:r>
              <a:rPr lang="cs-CZ" dirty="0"/>
              <a:t>. Praha: Portál.2007 ISBN:  </a:t>
            </a:r>
            <a:r>
              <a:rPr lang="cs-CZ" b="1" dirty="0"/>
              <a:t>80-7367-250-2</a:t>
            </a:r>
            <a:endParaRPr lang="cs-CZ" dirty="0"/>
          </a:p>
          <a:p>
            <a:r>
              <a:rPr lang="cs-CZ" dirty="0"/>
              <a:t>Zákon č. 94/1963Sb., o rodině, </a:t>
            </a:r>
            <a:r>
              <a:rPr lang="cs-CZ" b="1" dirty="0"/>
              <a:t>ve znění pozdějších změn a doplňků.</a:t>
            </a:r>
            <a:endParaRPr lang="cs-CZ" dirty="0"/>
          </a:p>
          <a:p>
            <a:r>
              <a:rPr lang="cs-CZ" b="1" dirty="0"/>
              <a:t> www. MPSV.cz</a:t>
            </a:r>
            <a:endParaRPr lang="cs-CZ" dirty="0"/>
          </a:p>
          <a:p>
            <a:r>
              <a:rPr lang="cs-CZ" u="sng" dirty="0">
                <a:hlinkClick r:id="rId2"/>
              </a:rPr>
              <a:t>http://www.detskaprava.cz/poznej/vdlprav.htm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55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418</TotalTime>
  <Words>1391</Words>
  <Application>Microsoft Office PowerPoint</Application>
  <PresentationFormat>Předvádění na obrazovce (4:3)</PresentationFormat>
  <Paragraphs>188</Paragraphs>
  <Slides>32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32</vt:i4>
      </vt:variant>
    </vt:vector>
  </HeadingPairs>
  <TitlesOfParts>
    <vt:vector size="33" baseType="lpstr">
      <vt:lpstr>Motiv systému Office</vt:lpstr>
      <vt:lpstr>Rodina</vt:lpstr>
      <vt:lpstr>Rodina</vt:lpstr>
      <vt:lpstr>Funkce rodiny </vt:lpstr>
      <vt:lpstr>Funkce rodiny </vt:lpstr>
      <vt:lpstr>Funkce rodiny </vt:lpstr>
      <vt:lpstr>Historický vývoj rodiny</vt:lpstr>
      <vt:lpstr>Pravěk</vt:lpstr>
      <vt:lpstr>Neolitická revoluce (asi 8000 let př n l)</vt:lpstr>
      <vt:lpstr>Řecko</vt:lpstr>
      <vt:lpstr>ŘÍM</vt:lpstr>
      <vt:lpstr>Středověk (5. – 15 stol.)</vt:lpstr>
      <vt:lpstr>Přelom středověku - 15-16. stol.</vt:lpstr>
      <vt:lpstr>Novověk</vt:lpstr>
      <vt:lpstr>Období krize rodiny – postmoderní rodina (! odhadněte příčiny !)</vt:lpstr>
      <vt:lpstr>Charakteristiky současné rodiny</vt:lpstr>
      <vt:lpstr>Charakteristiky současné rodiny</vt:lpstr>
      <vt:lpstr>Typy rodin</vt:lpstr>
      <vt:lpstr>Typy rodin - rozšíření</vt:lpstr>
      <vt:lpstr>Přirozená struktura rodiny</vt:lpstr>
      <vt:lpstr>Manželský podsystém</vt:lpstr>
      <vt:lpstr>Další podsystémy</vt:lpstr>
      <vt:lpstr>Role v rodině </vt:lpstr>
      <vt:lpstr>Role matky </vt:lpstr>
      <vt:lpstr>Role otce</vt:lpstr>
      <vt:lpstr>Sourozenecké role</vt:lpstr>
      <vt:lpstr>Vývojový cyklus rodiny</vt:lpstr>
      <vt:lpstr>Vývojový cyklus rodiny</vt:lpstr>
      <vt:lpstr>Práva a povinnosti rodičů</vt:lpstr>
      <vt:lpstr>Práva a povinnosti rodičů</vt:lpstr>
      <vt:lpstr>Práva a povinnosti dětí </vt:lpstr>
      <vt:lpstr>Práva a povinnosti dětí </vt:lpstr>
      <vt:lpstr>Zdroje: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Rodina</dc:title>
  <dc:creator>Truncova</dc:creator>
  <cp:lastModifiedBy>Truncova</cp:lastModifiedBy>
  <cp:revision>21</cp:revision>
  <dcterms:created xsi:type="dcterms:W3CDTF">2011-02-20T14:38:55Z</dcterms:created>
  <dcterms:modified xsi:type="dcterms:W3CDTF">2011-11-12T13:30:41Z</dcterms:modified>
</cp:coreProperties>
</file>