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65" r:id="rId5"/>
    <p:sldId id="258" r:id="rId6"/>
    <p:sldId id="259" r:id="rId7"/>
    <p:sldId id="260" r:id="rId8"/>
    <p:sldId id="261" r:id="rId9"/>
    <p:sldId id="262" r:id="rId10"/>
    <p:sldId id="263" r:id="rId11"/>
    <p:sldId id="266" r:id="rId1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6AD8C-C611-4D05-B413-8C6E3E086F26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E0235-55F6-44CA-8492-4DD3520EDDB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613813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6AD8C-C611-4D05-B413-8C6E3E086F26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E0235-55F6-44CA-8492-4DD3520EDDB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838939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6AD8C-C611-4D05-B413-8C6E3E086F26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E0235-55F6-44CA-8492-4DD3520EDDB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571253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6AD8C-C611-4D05-B413-8C6E3E086F26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E0235-55F6-44CA-8492-4DD3520EDDB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910411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6AD8C-C611-4D05-B413-8C6E3E086F26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E0235-55F6-44CA-8492-4DD3520EDDB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778307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6AD8C-C611-4D05-B413-8C6E3E086F26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E0235-55F6-44CA-8492-4DD3520EDDB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590148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6AD8C-C611-4D05-B413-8C6E3E086F26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E0235-55F6-44CA-8492-4DD3520EDDB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136935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6AD8C-C611-4D05-B413-8C6E3E086F26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E0235-55F6-44CA-8492-4DD3520EDDB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166919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6AD8C-C611-4D05-B413-8C6E3E086F26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E0235-55F6-44CA-8492-4DD3520EDDB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795426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6AD8C-C611-4D05-B413-8C6E3E086F26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E0235-55F6-44CA-8492-4DD3520EDDB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986920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6AD8C-C611-4D05-B413-8C6E3E086F26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E0235-55F6-44CA-8492-4DD3520EDDB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474317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06AD8C-C611-4D05-B413-8C6E3E086F26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AE0235-55F6-44CA-8492-4DD3520EDDB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4104479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Sociálně terapeutické dílny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661248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95035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Sociálně terapeutické dílny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jsou ambulantní služby poskytované osobám se </a:t>
            </a:r>
            <a:r>
              <a:rPr lang="cs-CZ" dirty="0" smtClean="0"/>
              <a:t>sníženou soběstačností </a:t>
            </a:r>
            <a:r>
              <a:rPr lang="cs-CZ" dirty="0"/>
              <a:t>z důvodu zdravotního postižení, které nejsou z tohoto důvodu umístitelné na otevřeném ani chráněném trhu </a:t>
            </a:r>
            <a:r>
              <a:rPr lang="cs-CZ" dirty="0" smtClean="0"/>
              <a:t>práce</a:t>
            </a:r>
          </a:p>
          <a:p>
            <a:pPr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65256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Sociálně terapeutické dílny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Jejich účelem je dlouhodobá a pravidelná podpora zdokonalování pracovních návyků a dovedností prostřednictvím sociálně pracovní terapie.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Základní úkony sociálně terapeutických dílen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cs-CZ" dirty="0" smtClean="0"/>
              <a:t>a) pomoc při osobní hygieně nebo poskytnutí podmínek pro osobní hygienu,</a:t>
            </a:r>
          </a:p>
          <a:p>
            <a:pPr>
              <a:buNone/>
            </a:pPr>
            <a:r>
              <a:rPr lang="cs-CZ" dirty="0" smtClean="0"/>
              <a:t>b) poskytnutí stravy nebo pomoc při zajištění stravy,</a:t>
            </a:r>
          </a:p>
          <a:p>
            <a:pPr>
              <a:buNone/>
            </a:pPr>
            <a:r>
              <a:rPr lang="cs-CZ" dirty="0" smtClean="0"/>
              <a:t>c) nácvik dovedností pro zvládání péče o vlastní osobu, soběstačnosti a dalších činností vedoucích k sociálnímu začlenění,</a:t>
            </a:r>
          </a:p>
          <a:p>
            <a:pPr>
              <a:buNone/>
            </a:pPr>
            <a:r>
              <a:rPr lang="cs-CZ" dirty="0" smtClean="0"/>
              <a:t>d) podpora vytváření a zdokonalování základních pracovních návyků a dovedností.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Cílová skupina uživatelů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cs-CZ" dirty="0" smtClean="0"/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Osoby </a:t>
            </a:r>
            <a:r>
              <a:rPr lang="cs-CZ" dirty="0"/>
              <a:t>se zdravotním postižením (mentálním, tělesným</a:t>
            </a:r>
            <a:r>
              <a:rPr lang="cs-CZ" dirty="0" smtClean="0"/>
              <a:t>..)</a:t>
            </a:r>
          </a:p>
          <a:p>
            <a:pPr lvl="0">
              <a:buFont typeface="Wingdings" pitchFamily="2" charset="2"/>
              <a:buChar char="Ø"/>
            </a:pPr>
            <a:endParaRPr lang="cs-CZ" dirty="0"/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Osoby </a:t>
            </a:r>
            <a:r>
              <a:rPr lang="cs-CZ" dirty="0"/>
              <a:t>s chronickým duševním onemocněním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722205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37305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Úhrada za služby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Maximální výše </a:t>
            </a:r>
            <a:r>
              <a:rPr lang="cs-CZ" dirty="0" smtClean="0"/>
              <a:t>úhrady činí </a:t>
            </a:r>
            <a:r>
              <a:rPr lang="cs-CZ" dirty="0"/>
              <a:t>za úkon </a:t>
            </a:r>
            <a:r>
              <a:rPr lang="cs-CZ" dirty="0" smtClean="0"/>
              <a:t>poskytnutí stravy: </a:t>
            </a:r>
          </a:p>
          <a:p>
            <a:pPr marL="0" indent="0">
              <a:buNone/>
            </a:pPr>
            <a:r>
              <a:rPr lang="cs-CZ" b="1" dirty="0" smtClean="0"/>
              <a:t>     </a:t>
            </a:r>
            <a:r>
              <a:rPr lang="cs-CZ" b="1" dirty="0" smtClean="0"/>
              <a:t>160 </a:t>
            </a:r>
            <a:r>
              <a:rPr lang="cs-CZ" b="1" dirty="0"/>
              <a:t>Kč denně</a:t>
            </a:r>
            <a:r>
              <a:rPr lang="cs-CZ" dirty="0"/>
              <a:t> za celodenní stravu 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	(v rozsahu minimálně </a:t>
            </a:r>
            <a:r>
              <a:rPr lang="cs-CZ" dirty="0"/>
              <a:t>3 hlavních </a:t>
            </a:r>
            <a:r>
              <a:rPr lang="cs-CZ" dirty="0" smtClean="0"/>
              <a:t>jídel)</a:t>
            </a:r>
            <a:r>
              <a:rPr lang="cs-CZ" dirty="0"/>
              <a:t/>
            </a:r>
            <a:br>
              <a:rPr lang="cs-CZ" dirty="0"/>
            </a:br>
            <a:r>
              <a:rPr lang="cs-CZ" dirty="0"/>
              <a:t> </a:t>
            </a:r>
            <a:r>
              <a:rPr lang="cs-CZ" dirty="0" smtClean="0"/>
              <a:t>    </a:t>
            </a:r>
            <a:r>
              <a:rPr lang="cs-CZ" b="1" dirty="0" smtClean="0"/>
              <a:t>75 </a:t>
            </a:r>
            <a:r>
              <a:rPr lang="cs-CZ" b="1" dirty="0"/>
              <a:t>Kč </a:t>
            </a:r>
            <a:r>
              <a:rPr lang="cs-CZ" dirty="0"/>
              <a:t>za oběd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84892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Příklad terapeutické dílny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b="1" dirty="0" err="1"/>
              <a:t>Momo</a:t>
            </a:r>
            <a:r>
              <a:rPr lang="cs-CZ" b="1" dirty="0"/>
              <a:t> Chrudim, o.p.s.</a:t>
            </a:r>
            <a:r>
              <a:rPr lang="cs-CZ" dirty="0"/>
              <a:t> </a:t>
            </a:r>
            <a:endParaRPr lang="cs-CZ" dirty="0" smtClean="0"/>
          </a:p>
          <a:p>
            <a:r>
              <a:rPr lang="cs-CZ" u="sng" dirty="0"/>
              <a:t>Cílem</a:t>
            </a:r>
            <a:r>
              <a:rPr lang="cs-CZ" dirty="0"/>
              <a:t> služby je obnovení či získání pracovních návyků a </a:t>
            </a:r>
            <a:r>
              <a:rPr lang="cs-CZ" dirty="0" smtClean="0"/>
              <a:t>dovedností (komunikace v kolektivu)</a:t>
            </a:r>
          </a:p>
          <a:p>
            <a:r>
              <a:rPr lang="cs-CZ" dirty="0" smtClean="0"/>
              <a:t>Dospělé se zdravotním postižením</a:t>
            </a:r>
          </a:p>
          <a:p>
            <a:r>
              <a:rPr lang="cs-CZ" dirty="0" smtClean="0"/>
              <a:t>Náplní dílny je zpracování surové ovčí vlny.</a:t>
            </a:r>
          </a:p>
          <a:p>
            <a:r>
              <a:rPr lang="cs-CZ" dirty="0" smtClean="0"/>
              <a:t>Otevřeno: Po – Čt 8.00 - 12.00 </a:t>
            </a:r>
            <a:endParaRPr lang="cs-CZ" dirty="0"/>
          </a:p>
          <a:p>
            <a:r>
              <a:rPr lang="cs-CZ" dirty="0"/>
              <a:t>Naše celková kapacita je 10 klientů denně</a:t>
            </a:r>
          </a:p>
          <a:p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57297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Příklad terapeutické dílny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Motto pro pracovníky i </a:t>
            </a:r>
            <a:r>
              <a:rPr lang="cs-CZ" dirty="0" smtClean="0"/>
              <a:t>uživatele:</a:t>
            </a:r>
            <a:endParaRPr lang="cs-CZ" dirty="0"/>
          </a:p>
          <a:p>
            <a:pPr marL="0" indent="0">
              <a:buNone/>
            </a:pPr>
            <a:r>
              <a:rPr lang="cs-CZ" b="1" dirty="0"/>
              <a:t>Pracovní náplň dílny je práce a ne hobby. Práce je, když dělám něco pro druhé. </a:t>
            </a:r>
            <a:r>
              <a:rPr lang="cs-CZ" b="1" dirty="0" smtClean="0"/>
              <a:t>Hobby,</a:t>
            </a:r>
            <a:r>
              <a:rPr lang="cs-CZ" dirty="0" smtClean="0"/>
              <a:t> </a:t>
            </a:r>
            <a:r>
              <a:rPr lang="cs-CZ" b="1" dirty="0" smtClean="0"/>
              <a:t>když </a:t>
            </a:r>
            <a:r>
              <a:rPr lang="cs-CZ" b="1" dirty="0"/>
              <a:t>dělám něco jen pro vlastní zábavu, bez ohledu na druhé. I práce mě ale </a:t>
            </a:r>
            <a:r>
              <a:rPr lang="cs-CZ" b="1" dirty="0" smtClean="0"/>
              <a:t>může</a:t>
            </a:r>
            <a:r>
              <a:rPr lang="cs-CZ" dirty="0" smtClean="0"/>
              <a:t> </a:t>
            </a:r>
            <a:r>
              <a:rPr lang="cs-CZ" b="1" dirty="0" smtClean="0"/>
              <a:t>bavit</a:t>
            </a:r>
            <a:r>
              <a:rPr lang="cs-CZ" b="1" dirty="0"/>
              <a:t>. O to víc, že má smysl.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77998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Organizace v Chrudimi a okolí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cs-CZ" b="1" dirty="0"/>
              <a:t>MOMO </a:t>
            </a:r>
            <a:r>
              <a:rPr lang="cs-CZ" b="1" dirty="0" err="1" smtClean="0"/>
              <a:t>o.p.s</a:t>
            </a:r>
            <a:r>
              <a:rPr lang="cs-CZ" b="1" dirty="0" smtClean="0"/>
              <a:t>, </a:t>
            </a:r>
            <a:r>
              <a:rPr lang="cs-CZ" dirty="0" smtClean="0"/>
              <a:t>Chrudim </a:t>
            </a:r>
            <a:r>
              <a:rPr lang="cs-CZ" dirty="0"/>
              <a:t>– poskytuje ambulantní služby pro osoby s mentálním a zdravotním postižením, od 19 – 64 let </a:t>
            </a:r>
            <a:r>
              <a:rPr lang="cs-CZ" dirty="0" smtClean="0"/>
              <a:t>(Slatiňany</a:t>
            </a:r>
            <a:r>
              <a:rPr lang="cs-CZ" dirty="0"/>
              <a:t>)</a:t>
            </a:r>
          </a:p>
          <a:p>
            <a:r>
              <a:rPr lang="cs-CZ" b="1" dirty="0"/>
              <a:t>CEDR </a:t>
            </a:r>
            <a:r>
              <a:rPr lang="cs-CZ" b="1" dirty="0" err="1"/>
              <a:t>o.p.s</a:t>
            </a:r>
            <a:r>
              <a:rPr lang="cs-CZ" dirty="0"/>
              <a:t>, </a:t>
            </a:r>
            <a:r>
              <a:rPr lang="cs-CZ" dirty="0" smtClean="0"/>
              <a:t>Pardubice </a:t>
            </a:r>
            <a:r>
              <a:rPr lang="cs-CZ" dirty="0"/>
              <a:t>– poskytuje ambulantní služby pro osoby s chronickým duševním onemocněním, od 19 – 64 let</a:t>
            </a:r>
          </a:p>
          <a:p>
            <a:r>
              <a:rPr lang="cs-CZ" b="1" dirty="0"/>
              <a:t>AC dílny</a:t>
            </a:r>
            <a:r>
              <a:rPr lang="cs-CZ" dirty="0"/>
              <a:t>, Oblastní charita </a:t>
            </a:r>
            <a:r>
              <a:rPr lang="cs-CZ" dirty="0" smtClean="0"/>
              <a:t>Polička </a:t>
            </a:r>
            <a:r>
              <a:rPr lang="cs-CZ" dirty="0"/>
              <a:t>– poskytuje ambulantní služby pro osoby s mentálním postižením, od 19 – 64 let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41675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Organizace v Chrudimi a okolí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Péče o duševní zdraví – středisko </a:t>
            </a:r>
            <a:r>
              <a:rPr lang="cs-CZ" b="1" dirty="0" smtClean="0"/>
              <a:t>Výměník</a:t>
            </a:r>
            <a:r>
              <a:rPr lang="cs-CZ" dirty="0" smtClean="0"/>
              <a:t>, Pardubice </a:t>
            </a:r>
            <a:r>
              <a:rPr lang="cs-CZ" dirty="0"/>
              <a:t>– poskytuje ambulantní služby pro osoby s chronickým duševním onemocněním, od 19 – 64 let</a:t>
            </a:r>
          </a:p>
          <a:p>
            <a:r>
              <a:rPr lang="cs-CZ" b="1" dirty="0"/>
              <a:t>ZŠ a Praktická škola Svítání </a:t>
            </a:r>
            <a:r>
              <a:rPr lang="cs-CZ" b="1" dirty="0" err="1"/>
              <a:t>o.p.s</a:t>
            </a:r>
            <a:r>
              <a:rPr lang="cs-CZ" b="1" dirty="0"/>
              <a:t>,</a:t>
            </a:r>
            <a:r>
              <a:rPr lang="cs-CZ" dirty="0"/>
              <a:t> </a:t>
            </a:r>
            <a:r>
              <a:rPr lang="cs-CZ" dirty="0" smtClean="0"/>
              <a:t>Pardubice  </a:t>
            </a:r>
            <a:r>
              <a:rPr lang="cs-CZ" dirty="0"/>
              <a:t>poskytuje ambulantní služby pro osoby s kombinovaným a mentálním postižením, od 16 – 64 </a:t>
            </a:r>
            <a:r>
              <a:rPr lang="cs-CZ" dirty="0" smtClean="0"/>
              <a:t>let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11796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cs-CZ" dirty="0" smtClean="0"/>
              <a:t>Zákon č. 108/2006 Sb. O sociálních službách (§ 67), vyhláška č. 505/2006 Sb., (§ 32)</a:t>
            </a:r>
          </a:p>
          <a:p>
            <a:pPr lvl="0"/>
            <a:r>
              <a:rPr lang="cs-CZ" u="sng" smtClean="0"/>
              <a:t>http</a:t>
            </a:r>
            <a:r>
              <a:rPr lang="cs-CZ" u="sng" dirty="0" smtClean="0"/>
              <a:t>://www.</a:t>
            </a:r>
            <a:r>
              <a:rPr lang="cs-CZ" u="sng" dirty="0" err="1" smtClean="0"/>
              <a:t>devcatkomomo.cz</a:t>
            </a:r>
            <a:r>
              <a:rPr lang="cs-CZ" u="sng" dirty="0" smtClean="0"/>
              <a:t>/</a:t>
            </a:r>
            <a:r>
              <a:rPr lang="cs-CZ" u="sng" dirty="0" err="1" smtClean="0"/>
              <a:t>dilna</a:t>
            </a:r>
            <a:r>
              <a:rPr lang="cs-CZ" u="sng" dirty="0" smtClean="0"/>
              <a:t>/</a:t>
            </a:r>
            <a:endParaRPr lang="cs-CZ" dirty="0" smtClean="0"/>
          </a:p>
          <a:p>
            <a:pPr lvl="0"/>
            <a:r>
              <a:rPr lang="cs-CZ" dirty="0" smtClean="0"/>
              <a:t>http://iregistr.mpsv.cz/socreg/hledani_sluzby.do?pg=2&amp;sd=soci%C3%A1ln%C4%9B+terapeutick%C3%A9+d%C3%ADlny&amp;zak=Pardubick%C3%BD&amp;zaok=&amp;SUBSESSION_ID=1310658818221_1</a:t>
            </a:r>
          </a:p>
          <a:p>
            <a:pPr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325</Words>
  <Application>Microsoft Office PowerPoint</Application>
  <PresentationFormat>Předvádění na obrazovce (4:3)</PresentationFormat>
  <Paragraphs>40</Paragraphs>
  <Slides>11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2" baseType="lpstr">
      <vt:lpstr>Motiv systému Office</vt:lpstr>
      <vt:lpstr>Sociálně terapeutické dílny</vt:lpstr>
      <vt:lpstr>Sociálně terapeutické dílny</vt:lpstr>
      <vt:lpstr>Sociálně terapeutické dílny II.</vt:lpstr>
      <vt:lpstr>Základní úkony sociálně terapeutických dílen</vt:lpstr>
      <vt:lpstr>Cílová skupina uživatelů</vt:lpstr>
      <vt:lpstr>Úhrada za služby</vt:lpstr>
      <vt:lpstr>Příklad terapeutické dílny</vt:lpstr>
      <vt:lpstr>Příklad terapeutické dílny II.</vt:lpstr>
      <vt:lpstr>Organizace v Chrudimi a okolí</vt:lpstr>
      <vt:lpstr>Organizace v Chrudimi a okolí II.</vt:lpstr>
      <vt:lpstr>Zdroje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Sociálně terapeutické dílny</dc:title>
  <dc:creator>Pleskotova V</dc:creator>
  <cp:lastModifiedBy>Vilma</cp:lastModifiedBy>
  <cp:revision>4</cp:revision>
  <dcterms:created xsi:type="dcterms:W3CDTF">2011-07-16T08:10:08Z</dcterms:created>
  <dcterms:modified xsi:type="dcterms:W3CDTF">2011-12-30T14:33:50Z</dcterms:modified>
</cp:coreProperties>
</file>