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69651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73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78633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7032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6030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2900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7944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30798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898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88951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12630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66BAD-86F9-4558-8760-C145F1F24FA1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AF1BC-DA80-413D-AE18-8755E9D8689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5327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cs.wikipedia.org/w/index.php?title=Junior&amp;action=edit&amp;redlink=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cervenykriz.eu/cz/socialni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Postavení starého člověka v rodině a ve společnosti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756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Pojem senior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Senior</a:t>
            </a:r>
            <a:r>
              <a:rPr lang="cs-CZ" dirty="0"/>
              <a:t>  - z latiny </a:t>
            </a:r>
            <a:r>
              <a:rPr lang="cs-CZ" i="1" dirty="0" err="1"/>
              <a:t>senex</a:t>
            </a:r>
            <a:r>
              <a:rPr lang="cs-CZ" i="1" dirty="0"/>
              <a:t>, </a:t>
            </a:r>
            <a:r>
              <a:rPr lang="cs-CZ" i="1" dirty="0" err="1"/>
              <a:t>senis</a:t>
            </a:r>
            <a:r>
              <a:rPr lang="cs-CZ" dirty="0"/>
              <a:t> -  </a:t>
            </a:r>
            <a:r>
              <a:rPr lang="cs-CZ" b="1" dirty="0"/>
              <a:t>starý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                   </a:t>
            </a:r>
            <a:r>
              <a:rPr lang="cs-CZ" dirty="0"/>
              <a:t>druhý stupeň </a:t>
            </a:r>
            <a:r>
              <a:rPr lang="cs-CZ" i="1" dirty="0"/>
              <a:t>senior</a:t>
            </a:r>
            <a:r>
              <a:rPr lang="cs-CZ" dirty="0"/>
              <a:t> - starší </a:t>
            </a:r>
          </a:p>
          <a:p>
            <a:pPr marL="0" indent="0">
              <a:buNone/>
            </a:pPr>
            <a:endParaRPr lang="cs-CZ" dirty="0"/>
          </a:p>
          <a:p>
            <a:pPr lvl="0"/>
            <a:r>
              <a:rPr lang="cs-CZ" dirty="0"/>
              <a:t>má více významů:</a:t>
            </a:r>
          </a:p>
          <a:p>
            <a:pPr marL="0" indent="0">
              <a:buNone/>
            </a:pPr>
            <a:r>
              <a:rPr lang="cs-CZ" dirty="0"/>
              <a:t>    - "starší" v protikladu k "mladší" (</a:t>
            </a:r>
            <a:r>
              <a:rPr lang="cs-CZ" u="sng" dirty="0">
                <a:hlinkClick r:id="rId2"/>
              </a:rPr>
              <a:t>junior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/>
              <a:t>    - člověk v letech, starý člověk, stařec (u nás </a:t>
            </a:r>
            <a:r>
              <a:rPr lang="cs-CZ" dirty="0" smtClean="0"/>
              <a:t>   člověk </a:t>
            </a:r>
            <a:r>
              <a:rPr lang="cs-CZ" dirty="0"/>
              <a:t>starší 60 – 65 let)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574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Stárnutí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je přirozený, nepřetržitý, nezvratný biologický proces</a:t>
            </a:r>
          </a:p>
          <a:p>
            <a:pPr lvl="0"/>
            <a:r>
              <a:rPr lang="cs-CZ" dirty="0"/>
              <a:t>trvá od zárodku až do smrti</a:t>
            </a:r>
          </a:p>
          <a:p>
            <a:pPr marL="0" lvl="0" indent="0">
              <a:buNone/>
            </a:pPr>
            <a:endParaRPr lang="cs-CZ" dirty="0"/>
          </a:p>
          <a:p>
            <a:r>
              <a:rPr lang="cs-CZ" dirty="0"/>
              <a:t>na průběh u každého člověka má vliv především: genetické faktory, vliv životního prostředí, zdravotní stav, způsob života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88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Stáří je očekávaná, předvídatelná a neodvratitelná životní </a:t>
            </a:r>
            <a:r>
              <a:rPr lang="cs-CZ" dirty="0" smtClean="0"/>
              <a:t>událost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dirty="0"/>
              <a:t>je poslední etapou procesu stárnutí (výsledek stárnutí)</a:t>
            </a:r>
          </a:p>
          <a:p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819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Dělení stáří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Dle </a:t>
            </a:r>
            <a:r>
              <a:rPr lang="cs-CZ" dirty="0" err="1" smtClean="0"/>
              <a:t>Mühlpachra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65-74 </a:t>
            </a:r>
            <a:r>
              <a:rPr lang="cs-CZ" dirty="0"/>
              <a:t>let mladí staří </a:t>
            </a:r>
            <a:endParaRPr lang="cs-CZ" dirty="0" smtClean="0"/>
          </a:p>
          <a:p>
            <a:r>
              <a:rPr lang="cs-CZ" dirty="0"/>
              <a:t>75 – 84 let </a:t>
            </a:r>
            <a:r>
              <a:rPr lang="cs-CZ" dirty="0" smtClean="0"/>
              <a:t>staří</a:t>
            </a:r>
          </a:p>
          <a:p>
            <a:r>
              <a:rPr lang="cs-CZ" dirty="0"/>
              <a:t>85 – a více let velmi staří 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Dle WHO</a:t>
            </a:r>
          </a:p>
          <a:p>
            <a:endParaRPr lang="cs-CZ" dirty="0"/>
          </a:p>
          <a:p>
            <a:r>
              <a:rPr lang="cs-CZ" dirty="0" smtClean="0"/>
              <a:t>60 </a:t>
            </a:r>
            <a:r>
              <a:rPr lang="cs-CZ" dirty="0"/>
              <a:t>– 74 let počínající </a:t>
            </a:r>
            <a:r>
              <a:rPr lang="cs-CZ" dirty="0" smtClean="0"/>
              <a:t>stáří</a:t>
            </a:r>
          </a:p>
          <a:p>
            <a:r>
              <a:rPr lang="cs-CZ" dirty="0" smtClean="0"/>
              <a:t>75 </a:t>
            </a:r>
            <a:r>
              <a:rPr lang="cs-CZ" dirty="0"/>
              <a:t>– 89 let vlastní </a:t>
            </a:r>
            <a:r>
              <a:rPr lang="cs-CZ" dirty="0" smtClean="0"/>
              <a:t>stáří</a:t>
            </a:r>
          </a:p>
          <a:p>
            <a:r>
              <a:rPr lang="cs-CZ" dirty="0"/>
              <a:t>90 let a více dlouhověkost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74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Střední délka života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je to údaj o věku, kterého se od narození pravděpodobně dožijeme</a:t>
            </a:r>
          </a:p>
          <a:p>
            <a:pPr lvl="0"/>
            <a:r>
              <a:rPr lang="cs-CZ" dirty="0"/>
              <a:t>je to ukazatel, který nejlépe vystihuje zdravotní stav populace</a:t>
            </a:r>
          </a:p>
          <a:p>
            <a:pPr lvl="0"/>
            <a:r>
              <a:rPr lang="cs-CZ" dirty="0" smtClean="0"/>
              <a:t>uváděna </a:t>
            </a:r>
            <a:r>
              <a:rPr lang="cs-CZ" dirty="0"/>
              <a:t>zvlášť pro muže a ženy</a:t>
            </a:r>
          </a:p>
          <a:p>
            <a:pPr lvl="0"/>
            <a:r>
              <a:rPr lang="cs-CZ" dirty="0" smtClean="0"/>
              <a:t>v </a:t>
            </a:r>
            <a:r>
              <a:rPr lang="cs-CZ" dirty="0"/>
              <a:t>roce 2002 v ČR </a:t>
            </a:r>
            <a:r>
              <a:rPr lang="cs-CZ" dirty="0" smtClean="0"/>
              <a:t>- muži  </a:t>
            </a:r>
            <a:r>
              <a:rPr lang="cs-CZ" dirty="0" smtClean="0"/>
              <a:t>72,1 a </a:t>
            </a:r>
            <a:r>
              <a:rPr lang="cs-CZ" dirty="0" smtClean="0"/>
              <a:t>ženy 78,5let</a:t>
            </a:r>
            <a:endParaRPr lang="cs-CZ" dirty="0" smtClean="0"/>
          </a:p>
          <a:p>
            <a:pPr lvl="0"/>
            <a:r>
              <a:rPr lang="cs-CZ" dirty="0"/>
              <a:t>d</a:t>
            </a:r>
            <a:r>
              <a:rPr lang="cs-CZ" dirty="0" smtClean="0"/>
              <a:t>ochází k prodlužování střední délky života 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849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Věkové složení obyvatelstva Pardubický kraj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76314147"/>
              </p:ext>
            </p:extLst>
          </p:nvPr>
        </p:nvGraphicFramePr>
        <p:xfrm>
          <a:off x="1043608" y="2060850"/>
          <a:ext cx="6696744" cy="34815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4186"/>
                <a:gridCol w="1674186"/>
                <a:gridCol w="1674186"/>
                <a:gridCol w="1674186"/>
              </a:tblGrid>
              <a:tr h="528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Datum – ke dni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31.12.1991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31.12.2005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31.12.2009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8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Celkem 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509 283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506 024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516 329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8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0 – 14 let 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21,1 %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15,3 %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14,6 %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8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15 – 64 let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66,2 %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70,5 %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69,6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8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65 a více let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12,7 %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14,5 %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15,5 %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8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Index stáří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60,0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95,1 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106,2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010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Index stáří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to </a:t>
            </a:r>
            <a:r>
              <a:rPr lang="cs-CZ" dirty="0"/>
              <a:t>je počet osob ve věku 65 let a více na 100 dětí do 14 </a:t>
            </a:r>
            <a:r>
              <a:rPr lang="cs-CZ" dirty="0" smtClean="0"/>
              <a:t>let</a:t>
            </a:r>
            <a:endParaRPr lang="cs-CZ" dirty="0"/>
          </a:p>
          <a:p>
            <a:r>
              <a:rPr lang="cs-CZ" dirty="0"/>
              <a:t>Jeho celostátní průměr, </a:t>
            </a:r>
            <a:r>
              <a:rPr lang="cs-CZ" dirty="0" smtClean="0"/>
              <a:t>se </a:t>
            </a:r>
            <a:r>
              <a:rPr lang="cs-CZ" dirty="0"/>
              <a:t>neustále zvyšuje, v současné době činí 100,2. </a:t>
            </a:r>
            <a:endParaRPr lang="cs-CZ" dirty="0" smtClean="0"/>
          </a:p>
          <a:p>
            <a:r>
              <a:rPr lang="cs-CZ" dirty="0" smtClean="0"/>
              <a:t>V </a:t>
            </a:r>
            <a:r>
              <a:rPr lang="cs-CZ" dirty="0"/>
              <a:t>roce 2030 vzroste jeho hodnota na 243 a v roce 2050 bude na 100 dětí do 14 let připadat 296 osob nad 65 let.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562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Pojmy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/>
              <a:t>Gerontologie</a:t>
            </a:r>
            <a:r>
              <a:rPr lang="cs-CZ" dirty="0"/>
              <a:t> – nauka o lidském stáří, stárnutí </a:t>
            </a:r>
            <a:r>
              <a:rPr lang="cs-CZ" dirty="0" smtClean="0"/>
              <a:t>organizmů</a:t>
            </a:r>
            <a:endParaRPr lang="cs-CZ" dirty="0" smtClean="0"/>
          </a:p>
          <a:p>
            <a:endParaRPr lang="cs-CZ" dirty="0"/>
          </a:p>
          <a:p>
            <a:r>
              <a:rPr lang="cs-CZ" b="1" dirty="0"/>
              <a:t>Geriatrie </a:t>
            </a:r>
            <a:r>
              <a:rPr lang="cs-CZ" dirty="0"/>
              <a:t>– obor gerontologie, zabývající se diagnostikou a léčbou chorob ve stáří 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Dlouhověkost </a:t>
            </a:r>
            <a:r>
              <a:rPr lang="cs-CZ" dirty="0"/>
              <a:t>– více starých lidí se dožívá vyššího </a:t>
            </a:r>
            <a:r>
              <a:rPr lang="cs-CZ" dirty="0" smtClean="0"/>
              <a:t>věku</a:t>
            </a:r>
            <a:endParaRPr lang="cs-CZ" dirty="0"/>
          </a:p>
          <a:p>
            <a:pPr lvl="0"/>
            <a:r>
              <a:rPr lang="cs-CZ" dirty="0"/>
              <a:t>Demografické stárnutí – v populaci převažuje stará složka obyvatelstva </a:t>
            </a:r>
            <a:r>
              <a:rPr lang="cs-CZ" dirty="0" smtClean="0"/>
              <a:t> nad </a:t>
            </a:r>
            <a:r>
              <a:rPr lang="cs-CZ" dirty="0"/>
              <a:t>dětskou složkou (index stáří)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01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Rizika stáří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Ageismus – věková diskriminace</a:t>
            </a:r>
          </a:p>
          <a:p>
            <a:pPr lvl="0"/>
            <a:r>
              <a:rPr lang="cs-CZ" dirty="0"/>
              <a:t>Vyčleňování starých lidí na okraj společnosti</a:t>
            </a:r>
          </a:p>
          <a:p>
            <a:pPr lvl="0"/>
            <a:r>
              <a:rPr lang="cs-CZ" dirty="0"/>
              <a:t>Generační intolerance</a:t>
            </a:r>
          </a:p>
          <a:p>
            <a:pPr lvl="0"/>
            <a:r>
              <a:rPr lang="cs-CZ" dirty="0"/>
              <a:t>Osamělost</a:t>
            </a:r>
          </a:p>
          <a:p>
            <a:r>
              <a:rPr lang="cs-CZ" dirty="0"/>
              <a:t>Rychlý vývoj společnosti (↑ množství informací, nové </a:t>
            </a:r>
            <a:r>
              <a:rPr lang="cs-CZ" dirty="0" smtClean="0"/>
              <a:t>technologie)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680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Rizika stáří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Zanedbávání a týrání starých lidí</a:t>
            </a:r>
          </a:p>
          <a:p>
            <a:pPr lvl="0"/>
            <a:r>
              <a:rPr lang="cs-CZ" dirty="0"/>
              <a:t>Manipulování</a:t>
            </a:r>
          </a:p>
          <a:p>
            <a:pPr lvl="0"/>
            <a:r>
              <a:rPr lang="cs-CZ" dirty="0"/>
              <a:t>Ztráta možnosti svobodně se rozhodovat</a:t>
            </a:r>
          </a:p>
          <a:p>
            <a:pPr lvl="0"/>
            <a:r>
              <a:rPr lang="cs-CZ" dirty="0"/>
              <a:t>Zhoršení zdravotního stavu, ztráta soběstačnosti</a:t>
            </a:r>
          </a:p>
          <a:p>
            <a:pPr lvl="0"/>
            <a:r>
              <a:rPr lang="cs-CZ" dirty="0"/>
              <a:t>Důchodový věk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50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Rizikoví senioři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Lidé starší 85 let</a:t>
            </a:r>
          </a:p>
          <a:p>
            <a:pPr lvl="0"/>
            <a:r>
              <a:rPr lang="cs-CZ" dirty="0"/>
              <a:t>Osaměle žijící lidé</a:t>
            </a:r>
          </a:p>
          <a:p>
            <a:pPr lvl="0"/>
            <a:r>
              <a:rPr lang="cs-CZ" dirty="0"/>
              <a:t>Staré osamělé a svobodné ženy</a:t>
            </a:r>
          </a:p>
          <a:p>
            <a:pPr lvl="0"/>
            <a:r>
              <a:rPr lang="cs-CZ" dirty="0"/>
              <a:t>Lidé umístění v pobytovém zařízení</a:t>
            </a:r>
          </a:p>
          <a:p>
            <a:pPr lvl="0"/>
            <a:r>
              <a:rPr lang="cs-CZ" dirty="0"/>
              <a:t>Bezdětní staří </a:t>
            </a:r>
            <a:r>
              <a:rPr lang="cs-CZ" dirty="0" smtClean="0"/>
              <a:t>manželé</a:t>
            </a:r>
          </a:p>
          <a:p>
            <a:pPr marL="0" lv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885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Rizikoví senioři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Lidé se závažnými chorobami a vadami</a:t>
            </a:r>
          </a:p>
          <a:p>
            <a:pPr lvl="0"/>
            <a:r>
              <a:rPr lang="cs-CZ" dirty="0"/>
              <a:t>Manželské páry s jedním vážně nemocným partnerem</a:t>
            </a:r>
          </a:p>
          <a:p>
            <a:pPr lvl="0"/>
            <a:r>
              <a:rPr lang="cs-CZ" dirty="0"/>
              <a:t>Lidé se špatným hmotným </a:t>
            </a:r>
            <a:r>
              <a:rPr lang="cs-CZ" dirty="0" smtClean="0"/>
              <a:t>zabezpečením</a:t>
            </a:r>
          </a:p>
          <a:p>
            <a:pPr marL="0" lvl="0" indent="0">
              <a:buNone/>
            </a:pPr>
            <a:endParaRPr lang="cs-CZ" dirty="0"/>
          </a:p>
          <a:p>
            <a:pPr marL="0" lvl="0" indent="0">
              <a:buNone/>
            </a:pPr>
            <a:r>
              <a:rPr lang="cs-CZ" dirty="0" smtClean="0"/>
              <a:t>U </a:t>
            </a:r>
            <a:r>
              <a:rPr lang="cs-CZ" dirty="0"/>
              <a:t>seniorů dochází často ke </a:t>
            </a:r>
            <a:r>
              <a:rPr lang="cs-CZ" dirty="0" smtClean="0"/>
              <a:t>kumulaci </a:t>
            </a:r>
            <a:r>
              <a:rPr lang="cs-CZ" dirty="0"/>
              <a:t>těchto faktorů.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710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Nejvýznamnější nepříznivé sociální </a:t>
            </a:r>
            <a:r>
              <a:rPr lang="cs-CZ" dirty="0" smtClean="0"/>
              <a:t>aspekty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Odchod do důchodu </a:t>
            </a:r>
          </a:p>
          <a:p>
            <a:pPr lvl="0"/>
            <a:r>
              <a:rPr lang="cs-CZ" dirty="0"/>
              <a:t>Omezení sociální integrace ve společenských, kulturních a jiných aktivitách</a:t>
            </a:r>
          </a:p>
          <a:p>
            <a:pPr lvl="0"/>
            <a:r>
              <a:rPr lang="cs-CZ" dirty="0"/>
              <a:t>Změna ekonomické situace seniorů</a:t>
            </a:r>
          </a:p>
          <a:p>
            <a:pPr lvl="0"/>
            <a:r>
              <a:rPr lang="cs-CZ" dirty="0"/>
              <a:t>Generační osamělost (úmrtí partnera)</a:t>
            </a:r>
          </a:p>
          <a:p>
            <a:pPr lvl="0"/>
            <a:r>
              <a:rPr lang="cs-CZ" dirty="0"/>
              <a:t>Sociální izolace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676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Nejvýznamnější nepříznivé sociální aspekty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Strach z osamělosti a nesoběstačnosti</a:t>
            </a:r>
          </a:p>
          <a:p>
            <a:pPr lvl="0"/>
            <a:r>
              <a:rPr lang="cs-CZ" dirty="0" smtClean="0"/>
              <a:t>Fyzická závislost</a:t>
            </a:r>
          </a:p>
          <a:p>
            <a:pPr lvl="0"/>
            <a:r>
              <a:rPr lang="cs-CZ" dirty="0" smtClean="0"/>
              <a:t>Strach ze stáří, samoty a nesoběstačnosti</a:t>
            </a:r>
          </a:p>
          <a:p>
            <a:pPr lvl="0"/>
            <a:r>
              <a:rPr lang="cs-CZ" dirty="0" smtClean="0"/>
              <a:t>Vliv ageismu</a:t>
            </a:r>
          </a:p>
          <a:p>
            <a:pPr lvl="0"/>
            <a:r>
              <a:rPr lang="cs-CZ" dirty="0" smtClean="0"/>
              <a:t>Stěhování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291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Nejvýznamnější pozitivní sociální aspekty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Funkční rodina, dobré rodinné vztahy a pevná citová pouta</a:t>
            </a:r>
          </a:p>
          <a:p>
            <a:pPr lvl="0"/>
            <a:r>
              <a:rPr lang="cs-CZ" dirty="0"/>
              <a:t>Plánovaná ekonomická příprava na zabezpečení </a:t>
            </a:r>
            <a:r>
              <a:rPr lang="cs-CZ" dirty="0" smtClean="0"/>
              <a:t>stáří</a:t>
            </a:r>
            <a:endParaRPr lang="cs-CZ" dirty="0"/>
          </a:p>
          <a:p>
            <a:pPr lvl="0"/>
            <a:r>
              <a:rPr lang="cs-CZ" dirty="0"/>
              <a:t>Plánovaná příprava na vyplnění volného </a:t>
            </a:r>
            <a:r>
              <a:rPr lang="cs-CZ" dirty="0" smtClean="0"/>
              <a:t>času,  </a:t>
            </a:r>
            <a:r>
              <a:rPr lang="cs-CZ" dirty="0"/>
              <a:t>efektivní nakládání s volným časem</a:t>
            </a:r>
          </a:p>
          <a:p>
            <a:pPr lvl="0"/>
            <a:r>
              <a:rPr lang="cs-CZ" dirty="0"/>
              <a:t>Možnost uspokojení potřeb seniora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03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Postavení starého člověka ve společnosti v historickém kontextu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cs-CZ" u="sng" dirty="0"/>
              <a:t>Pravěk</a:t>
            </a:r>
            <a:r>
              <a:rPr lang="cs-CZ" dirty="0"/>
              <a:t> – péče v rámci rodinné a kmenové solidarity, průměrný věk 30 – 40 let,  staří byli váženi za své zkušenosti</a:t>
            </a:r>
          </a:p>
          <a:p>
            <a:pPr marL="0" indent="0">
              <a:buNone/>
            </a:pPr>
            <a:endParaRPr lang="cs-CZ" dirty="0"/>
          </a:p>
          <a:p>
            <a:pPr>
              <a:buFont typeface="Wingdings" pitchFamily="2" charset="2"/>
              <a:buChar char="q"/>
            </a:pPr>
            <a:r>
              <a:rPr lang="cs-CZ" u="sng" dirty="0"/>
              <a:t>Řecko a Řím</a:t>
            </a:r>
            <a:r>
              <a:rPr lang="cs-CZ" dirty="0"/>
              <a:t> – zákonem byla stanovena vyživovací povinnost mezi rodiči a dětmi, </a:t>
            </a:r>
            <a:r>
              <a:rPr lang="cs-CZ" dirty="0" err="1"/>
              <a:t>gerontotrofium</a:t>
            </a:r>
            <a:r>
              <a:rPr lang="cs-CZ" dirty="0"/>
              <a:t> – starobinec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586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Postavení starého člověka ve společnosti v historickém kontextu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cs-CZ" u="sng" dirty="0"/>
              <a:t>Středověk </a:t>
            </a:r>
            <a:r>
              <a:rPr lang="cs-CZ" dirty="0"/>
              <a:t>– péče o staré </a:t>
            </a:r>
            <a:r>
              <a:rPr lang="cs-CZ" dirty="0" smtClean="0"/>
              <a:t>lidi </a:t>
            </a:r>
            <a:r>
              <a:rPr lang="cs-CZ" dirty="0"/>
              <a:t>na bedrech rodiny, farnosti poskytovaly </a:t>
            </a:r>
            <a:r>
              <a:rPr lang="cs-CZ" dirty="0" smtClean="0"/>
              <a:t>první sociální služby, </a:t>
            </a:r>
            <a:r>
              <a:rPr lang="cs-CZ" dirty="0"/>
              <a:t>chudinská péče formou almužny</a:t>
            </a:r>
          </a:p>
          <a:p>
            <a:pPr>
              <a:buFont typeface="Wingdings" pitchFamily="2" charset="2"/>
              <a:buChar char="q"/>
            </a:pPr>
            <a:r>
              <a:rPr lang="cs-CZ" u="sng" dirty="0"/>
              <a:t>16. – 17.století</a:t>
            </a:r>
            <a:r>
              <a:rPr lang="cs-CZ" dirty="0"/>
              <a:t> – první cechy – myšlenka vzájemnosti, </a:t>
            </a:r>
            <a:r>
              <a:rPr lang="cs-CZ" dirty="0" smtClean="0"/>
              <a:t>první </a:t>
            </a:r>
            <a:r>
              <a:rPr lang="cs-CZ" dirty="0"/>
              <a:t>chudinské zákony – ukládaly obcím povinnost pomáhat chudým a práceneschopným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52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Postavení starého člověka ve společnosti v historickém kontextu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cs-CZ" u="sng" dirty="0"/>
              <a:t>18. – 19. století </a:t>
            </a:r>
            <a:endParaRPr lang="cs-CZ" dirty="0"/>
          </a:p>
          <a:p>
            <a:pPr lvl="0"/>
            <a:r>
              <a:rPr lang="cs-CZ" dirty="0"/>
              <a:t>zařízení pro opuštěné děti </a:t>
            </a:r>
            <a:r>
              <a:rPr lang="cs-CZ" dirty="0" smtClean="0"/>
              <a:t> </a:t>
            </a:r>
            <a:endParaRPr lang="cs-CZ" dirty="0"/>
          </a:p>
          <a:p>
            <a:pPr lvl="0"/>
            <a:r>
              <a:rPr lang="cs-CZ" dirty="0"/>
              <a:t>pro lidi trpící duševní nemocí </a:t>
            </a:r>
          </a:p>
          <a:p>
            <a:pPr lvl="0"/>
            <a:r>
              <a:rPr lang="cs-CZ" dirty="0"/>
              <a:t>pro staré lidi </a:t>
            </a:r>
          </a:p>
          <a:p>
            <a:pPr lvl="0"/>
            <a:r>
              <a:rPr lang="cs-CZ" dirty="0"/>
              <a:t>nemajetné lidi 	</a:t>
            </a:r>
          </a:p>
          <a:p>
            <a:r>
              <a:rPr lang="cs-CZ" dirty="0"/>
              <a:t>na venkově ubytování potřebných v obecních pastouškách – systém </a:t>
            </a:r>
            <a:r>
              <a:rPr lang="cs-CZ" dirty="0" smtClean="0"/>
              <a:t>střídy</a:t>
            </a:r>
          </a:p>
          <a:p>
            <a:r>
              <a:rPr lang="cs-CZ" dirty="0" smtClean="0"/>
              <a:t>v</a:t>
            </a:r>
            <a:r>
              <a:rPr lang="cs-CZ" dirty="0"/>
              <a:t> polovině 19. století domovské právo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788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Postavení starého člověka ve společnosti v historickém kontextu IV.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cs-CZ" u="sng" dirty="0"/>
              <a:t>Konec 19. století</a:t>
            </a:r>
            <a:r>
              <a:rPr lang="cs-CZ" dirty="0"/>
              <a:t> – první pokusy o </a:t>
            </a:r>
            <a:r>
              <a:rPr lang="cs-CZ" dirty="0" smtClean="0"/>
              <a:t>soc</a:t>
            </a:r>
            <a:r>
              <a:rPr lang="cs-CZ" dirty="0" smtClean="0"/>
              <a:t>iální</a:t>
            </a:r>
            <a:r>
              <a:rPr lang="cs-CZ" dirty="0" smtClean="0"/>
              <a:t> pojištění </a:t>
            </a:r>
            <a:r>
              <a:rPr lang="cs-CZ" dirty="0"/>
              <a:t>(Německo – O. von Bismarck), </a:t>
            </a:r>
            <a:endParaRPr lang="cs-CZ" dirty="0" smtClean="0"/>
          </a:p>
          <a:p>
            <a:r>
              <a:rPr lang="cs-CZ" dirty="0" smtClean="0"/>
              <a:t>1878 </a:t>
            </a:r>
            <a:r>
              <a:rPr lang="cs-CZ" dirty="0"/>
              <a:t>úrazové </a:t>
            </a:r>
            <a:r>
              <a:rPr lang="cs-CZ" dirty="0" smtClean="0"/>
              <a:t>pojištění</a:t>
            </a:r>
            <a:endParaRPr lang="cs-CZ" dirty="0" smtClean="0"/>
          </a:p>
          <a:p>
            <a:r>
              <a:rPr lang="cs-CZ" dirty="0" smtClean="0"/>
              <a:t>1879 </a:t>
            </a:r>
            <a:r>
              <a:rPr lang="cs-CZ" dirty="0"/>
              <a:t>nemocenské pojištění dělníků a nižších </a:t>
            </a:r>
            <a:r>
              <a:rPr lang="cs-CZ" dirty="0" smtClean="0"/>
              <a:t>úředníků</a:t>
            </a:r>
            <a:endParaRPr lang="cs-CZ" dirty="0" smtClean="0"/>
          </a:p>
          <a:p>
            <a:r>
              <a:rPr lang="cs-CZ" dirty="0" smtClean="0"/>
              <a:t>Starobní </a:t>
            </a:r>
            <a:r>
              <a:rPr lang="cs-CZ" dirty="0"/>
              <a:t>pojištění </a:t>
            </a:r>
            <a:endParaRPr lang="cs-CZ" dirty="0" smtClean="0"/>
          </a:p>
          <a:p>
            <a:r>
              <a:rPr lang="cs-CZ" dirty="0" smtClean="0"/>
              <a:t>Vznikají </a:t>
            </a:r>
            <a:r>
              <a:rPr lang="cs-CZ" dirty="0" smtClean="0"/>
              <a:t>ústavy pro staré </a:t>
            </a:r>
            <a:r>
              <a:rPr lang="cs-CZ" dirty="0" smtClean="0"/>
              <a:t>lidi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863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Postavení starého člověka ve společnosti v historickém kontextu 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cs-CZ" u="sng" dirty="0"/>
              <a:t>První republika</a:t>
            </a:r>
            <a:r>
              <a:rPr lang="cs-CZ" dirty="0"/>
              <a:t> – převzetí zákonů z Rakouska – Uherska, </a:t>
            </a:r>
            <a:r>
              <a:rPr lang="cs-CZ" dirty="0" smtClean="0"/>
              <a:t>péče ústavní </a:t>
            </a:r>
            <a:endParaRPr lang="cs-CZ" dirty="0"/>
          </a:p>
          <a:p>
            <a:r>
              <a:rPr lang="cs-CZ" dirty="0"/>
              <a:t>Zákon o sociálním pojištění – rok 1924 </a:t>
            </a:r>
            <a:endParaRPr lang="cs-CZ" dirty="0" smtClean="0"/>
          </a:p>
          <a:p>
            <a:pPr>
              <a:buNone/>
            </a:pPr>
            <a:endParaRPr lang="cs-CZ" dirty="0"/>
          </a:p>
          <a:p>
            <a:r>
              <a:rPr lang="cs-CZ" b="1" dirty="0"/>
              <a:t>Masarykovy domovy</a:t>
            </a:r>
            <a:r>
              <a:rPr lang="cs-CZ" dirty="0"/>
              <a:t> – sociální ústavy hl. města Prahy v </a:t>
            </a:r>
            <a:r>
              <a:rPr lang="cs-CZ" dirty="0" smtClean="0"/>
              <a:t>Krči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926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Postavení starého člověka ve společnosti v historickém kontextu VI.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cs-CZ" b="1" dirty="0"/>
              <a:t>Československý červený kříž</a:t>
            </a:r>
            <a:r>
              <a:rPr lang="cs-CZ" dirty="0"/>
              <a:t> – vnikl 6. 2. 1919, </a:t>
            </a:r>
            <a:r>
              <a:rPr lang="cs-CZ" dirty="0" smtClean="0"/>
              <a:t>dr</a:t>
            </a:r>
            <a:r>
              <a:rPr lang="cs-CZ" dirty="0"/>
              <a:t>. </a:t>
            </a:r>
            <a:r>
              <a:rPr lang="cs-CZ" dirty="0" smtClean="0"/>
              <a:t>Alice </a:t>
            </a:r>
            <a:r>
              <a:rPr lang="cs-CZ" dirty="0" smtClean="0"/>
              <a:t>Masaryková předsedkyně </a:t>
            </a:r>
            <a:r>
              <a:rPr lang="cs-CZ" dirty="0" smtClean="0"/>
              <a:t>ČSČK</a:t>
            </a:r>
            <a:r>
              <a:rPr lang="cs-CZ" dirty="0"/>
              <a:t> </a:t>
            </a:r>
          </a:p>
          <a:p>
            <a:r>
              <a:rPr lang="cs-CZ" dirty="0"/>
              <a:t>ČSČK v období mezi dvěma světovými válkami </a:t>
            </a:r>
            <a:r>
              <a:rPr lang="cs-CZ" dirty="0" smtClean="0"/>
              <a:t>zřizoval </a:t>
            </a:r>
            <a:r>
              <a:rPr lang="cs-CZ" dirty="0"/>
              <a:t>útulky pro starce.</a:t>
            </a:r>
          </a:p>
          <a:p>
            <a:r>
              <a:rPr lang="cs-CZ" dirty="0" smtClean="0"/>
              <a:t>Dnes: dobrovolná pečovatelská služba, </a:t>
            </a:r>
            <a:r>
              <a:rPr lang="cs-CZ" dirty="0"/>
              <a:t>pomoc ohroženým skupinám obyvatel, akce pro staré, nemocné a tělesně postižené občany, ošacovací střediska </a:t>
            </a:r>
            <a:r>
              <a:rPr lang="cs-CZ" dirty="0" smtClean="0"/>
              <a:t>apod.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666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Postavení starého člověka ve společnosti v historickém kontextu VII.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cs-CZ" u="sng" dirty="0" smtClean="0"/>
              <a:t>Socialistický stát </a:t>
            </a:r>
            <a:r>
              <a:rPr lang="cs-CZ" dirty="0" smtClean="0"/>
              <a:t>- 1948 </a:t>
            </a:r>
            <a:r>
              <a:rPr lang="cs-CZ" dirty="0"/>
              <a:t>domovské právo nahrazeno státním </a:t>
            </a:r>
            <a:r>
              <a:rPr lang="cs-CZ" dirty="0" smtClean="0"/>
              <a:t>občanstvím </a:t>
            </a:r>
          </a:p>
          <a:p>
            <a:endParaRPr lang="cs-CZ" dirty="0" smtClean="0"/>
          </a:p>
          <a:p>
            <a:r>
              <a:rPr lang="cs-CZ" dirty="0"/>
              <a:t>Zákon o národním pojištění (č.99/1948) – pojistné na důchodové pojištění ve výši 10%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V</a:t>
            </a:r>
            <a:r>
              <a:rPr lang="cs-CZ" dirty="0"/>
              <a:t> 60. letech se rozšířila pečovatelská služba, stacionární zařízení pro důchodce (tzv. domovinky), podporovány místní kluby </a:t>
            </a:r>
            <a:r>
              <a:rPr lang="cs-CZ" dirty="0" smtClean="0"/>
              <a:t>důchodců.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14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Postavení starého člověka ve společnosti v historickém kontextu VIII.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cs-CZ" u="sng" dirty="0"/>
              <a:t>Po roce 1989</a:t>
            </a:r>
            <a:r>
              <a:rPr lang="cs-CZ" dirty="0"/>
              <a:t> – velký rozvoj, hlavně v nestátní oblasti, vznik neziskových organizací (hlavně občanská sdružení). </a:t>
            </a:r>
            <a:endParaRPr lang="cs-CZ" dirty="0" smtClean="0"/>
          </a:p>
          <a:p>
            <a:pPr>
              <a:buFont typeface="Wingdings" pitchFamily="2" charset="2"/>
              <a:buChar char="q"/>
            </a:pPr>
            <a:endParaRPr lang="cs-CZ" dirty="0" smtClean="0"/>
          </a:p>
          <a:p>
            <a:r>
              <a:rPr lang="cs-CZ" dirty="0" smtClean="0"/>
              <a:t>Velká </a:t>
            </a:r>
            <a:r>
              <a:rPr lang="cs-CZ" dirty="0"/>
              <a:t>řada služeb je zaměřena staré občany.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684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Akademický slovník cizích slov, Academia, Praha, 2001</a:t>
            </a:r>
          </a:p>
          <a:p>
            <a:r>
              <a:rPr lang="cs-CZ" dirty="0" err="1"/>
              <a:t>Goldmann</a:t>
            </a:r>
            <a:r>
              <a:rPr lang="cs-CZ" dirty="0"/>
              <a:t> Radoslav a kolektiv, Vybrané kapitoly ze sociálních disciplín, Univerzita Palackého, Olomouc, 2005 </a:t>
            </a:r>
          </a:p>
          <a:p>
            <a:r>
              <a:rPr lang="cs-CZ" dirty="0"/>
              <a:t>Haškovcová Helena, Fenomén stáří, Panorama, Praha, 1989</a:t>
            </a:r>
          </a:p>
          <a:p>
            <a:r>
              <a:rPr lang="cs-CZ" dirty="0"/>
              <a:t>Krebs Vojtěch a kolektiv, Sociální politika, </a:t>
            </a:r>
            <a:r>
              <a:rPr lang="cs-CZ" dirty="0" err="1"/>
              <a:t>Aspi</a:t>
            </a:r>
            <a:r>
              <a:rPr lang="cs-CZ" dirty="0"/>
              <a:t>, Praha, 2007 </a:t>
            </a:r>
          </a:p>
          <a:p>
            <a:r>
              <a:rPr lang="cs-CZ" dirty="0"/>
              <a:t>Malíková Eva, Péče o seniory, </a:t>
            </a:r>
            <a:r>
              <a:rPr lang="cs-CZ" dirty="0" err="1"/>
              <a:t>Grada</a:t>
            </a:r>
            <a:r>
              <a:rPr lang="cs-CZ" dirty="0"/>
              <a:t>, Praha, 2011 </a:t>
            </a:r>
          </a:p>
          <a:p>
            <a:r>
              <a:rPr lang="cs-CZ" dirty="0"/>
              <a:t>Matoušek Oldřich, Sociální služby, Portál, Praha, 2007</a:t>
            </a:r>
          </a:p>
          <a:p>
            <a:r>
              <a:rPr lang="cs-CZ" dirty="0"/>
              <a:t>Matoušek Oldřich, Sociální práce v praxi, Portál, Praha, 2005 </a:t>
            </a:r>
          </a:p>
          <a:p>
            <a:r>
              <a:rPr lang="cs-CZ" dirty="0"/>
              <a:t>Rabušic Ladislav, Česká společnost stárne, Masarykova Univerzita, Brno, 1995</a:t>
            </a:r>
          </a:p>
          <a:p>
            <a:r>
              <a:rPr lang="cs-CZ" dirty="0"/>
              <a:t> </a:t>
            </a:r>
            <a:r>
              <a:rPr lang="cs-CZ" u="sng" dirty="0">
                <a:hlinkClick r:id="rId2"/>
              </a:rPr>
              <a:t>http://www.cervenykriz.eu/cz/socialni.aspx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683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801</Words>
  <Application>Microsoft Office PowerPoint</Application>
  <PresentationFormat>Předvádění na obrazovce (4:3)</PresentationFormat>
  <Paragraphs>161</Paragraphs>
  <Slides>25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6" baseType="lpstr">
      <vt:lpstr>Motiv systému Office</vt:lpstr>
      <vt:lpstr>Postavení starého člověka v rodině a ve společnosti</vt:lpstr>
      <vt:lpstr>Pojem senior</vt:lpstr>
      <vt:lpstr> Stárnutí </vt:lpstr>
      <vt:lpstr>Stáří</vt:lpstr>
      <vt:lpstr>Dělení stáří</vt:lpstr>
      <vt:lpstr>Střední délka života</vt:lpstr>
      <vt:lpstr>Věkové složení obyvatelstva Pardubický kraj</vt:lpstr>
      <vt:lpstr>Index stáří</vt:lpstr>
      <vt:lpstr>Pojmy</vt:lpstr>
      <vt:lpstr>Rizika stáří</vt:lpstr>
      <vt:lpstr>Rizika stáří II.</vt:lpstr>
      <vt:lpstr>Rizikoví senioři</vt:lpstr>
      <vt:lpstr>Rizikoví senioři II.</vt:lpstr>
      <vt:lpstr>Nejvýznamnější nepříznivé sociální aspekty</vt:lpstr>
      <vt:lpstr>Nejvýznamnější nepříznivé sociální aspekty II.</vt:lpstr>
      <vt:lpstr>Nejvýznamnější pozitivní sociální aspekty</vt:lpstr>
      <vt:lpstr>Postavení starého člověka ve společnosti v historickém kontextu</vt:lpstr>
      <vt:lpstr>Postavení starého člověka ve společnosti v historickém kontextu II.</vt:lpstr>
      <vt:lpstr>Postavení starého člověka ve společnosti v historickém kontextu III.</vt:lpstr>
      <vt:lpstr>Postavení starého člověka ve společnosti v historickém kontextu IV.</vt:lpstr>
      <vt:lpstr>Postavení starého člověka ve společnosti v historickém kontextu V.</vt:lpstr>
      <vt:lpstr>Postavení starého člověka ve společnosti v historickém kontextu VI.</vt:lpstr>
      <vt:lpstr>Postavení starého člověka ve společnosti v historickém kontextu VII.</vt:lpstr>
      <vt:lpstr>Postavení starého člověka ve společnosti v historickém kontextu VIII.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Postavení starého člověka v rodině a ve společnosti</dc:title>
  <dc:creator>Pleskotova V</dc:creator>
  <cp:lastModifiedBy>Vilma</cp:lastModifiedBy>
  <cp:revision>6</cp:revision>
  <dcterms:created xsi:type="dcterms:W3CDTF">2011-09-07T11:22:22Z</dcterms:created>
  <dcterms:modified xsi:type="dcterms:W3CDTF">2011-11-02T09:01:47Z</dcterms:modified>
</cp:coreProperties>
</file>