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2" r:id="rId25"/>
    <p:sldId id="279" r:id="rId26"/>
    <p:sldId id="280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3" r:id="rId40"/>
    <p:sldId id="295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9" r:id="rId62"/>
    <p:sldId id="320" r:id="rId6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29165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82325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9261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4635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82872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46358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0576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7888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9289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86128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5870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6C9B0-C85F-4766-874D-78EC31AB6FB6}" type="datetimeFigureOut">
              <a:rPr lang="cs-CZ" smtClean="0"/>
              <a:pPr/>
              <a:t>30.12.2011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EE720-771D-417F-B1C9-23831CC9538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5819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aplikace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Tři pilíře sociálního zabezpečení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5324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Vytvoření tří systémů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na </a:t>
            </a:r>
            <a:r>
              <a:rPr lang="cs-CZ" dirty="0"/>
              <a:t>počátku 90. let minulého </a:t>
            </a:r>
            <a:r>
              <a:rPr lang="cs-CZ" dirty="0" smtClean="0"/>
              <a:t>století byly </a:t>
            </a:r>
            <a:r>
              <a:rPr lang="cs-CZ" dirty="0"/>
              <a:t>vytvořeny </a:t>
            </a:r>
            <a:r>
              <a:rPr lang="cs-CZ" b="1" dirty="0"/>
              <a:t>3 na sebe navazující, relativně </a:t>
            </a:r>
            <a:r>
              <a:rPr lang="cs-CZ" b="1" dirty="0" smtClean="0"/>
              <a:t>samostatné systémy</a:t>
            </a:r>
            <a:endParaRPr lang="cs-CZ" dirty="0"/>
          </a:p>
          <a:p>
            <a:r>
              <a:rPr lang="cs-CZ" dirty="0"/>
              <a:t>Tyto systémy se od sebe liší ve třech aspektech: </a:t>
            </a:r>
          </a:p>
          <a:p>
            <a:pPr marL="0" lvl="0" indent="0">
              <a:buNone/>
            </a:pPr>
            <a:r>
              <a:rPr lang="cs-CZ" dirty="0" smtClean="0"/>
              <a:t>- jakou </a:t>
            </a:r>
            <a:r>
              <a:rPr lang="cs-CZ" dirty="0"/>
              <a:t>sociální situaci řeší</a:t>
            </a:r>
          </a:p>
          <a:p>
            <a:pPr marL="0" lvl="0" indent="0">
              <a:buNone/>
            </a:pPr>
            <a:r>
              <a:rPr lang="cs-CZ" dirty="0" smtClean="0"/>
              <a:t>- jakým </a:t>
            </a:r>
            <a:r>
              <a:rPr lang="cs-CZ" dirty="0"/>
              <a:t>způsobem jsou dávky v jednotlivých systémech financovány</a:t>
            </a:r>
          </a:p>
          <a:p>
            <a:pPr marL="0" indent="0">
              <a:buNone/>
            </a:pPr>
            <a:r>
              <a:rPr lang="cs-CZ" dirty="0" smtClean="0"/>
              <a:t>- jakým </a:t>
            </a:r>
            <a:r>
              <a:rPr lang="cs-CZ" dirty="0"/>
              <a:t>způsobem jsou tyto systémy organizovány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1103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Tři pilíře sociálního zabezpečení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cs-CZ" b="1" dirty="0"/>
              <a:t>sociální pojištění</a:t>
            </a:r>
            <a:r>
              <a:rPr lang="cs-CZ" dirty="0"/>
              <a:t> </a:t>
            </a:r>
            <a:endParaRPr lang="cs-CZ" dirty="0" smtClean="0"/>
          </a:p>
          <a:p>
            <a:pPr marL="514350" lvl="0" indent="-514350">
              <a:buFont typeface="+mj-lt"/>
              <a:buAutoNum type="arabicPeriod"/>
            </a:pPr>
            <a:r>
              <a:rPr lang="cs-CZ" b="1" dirty="0" smtClean="0"/>
              <a:t>státní </a:t>
            </a:r>
            <a:r>
              <a:rPr lang="cs-CZ" b="1" dirty="0"/>
              <a:t>sociální </a:t>
            </a:r>
            <a:r>
              <a:rPr lang="cs-CZ" b="1" dirty="0" smtClean="0"/>
              <a:t>podpora</a:t>
            </a:r>
            <a:endParaRPr lang="cs-CZ" dirty="0" smtClean="0"/>
          </a:p>
          <a:p>
            <a:pPr marL="514350" lvl="0" indent="-514350">
              <a:buFont typeface="+mj-lt"/>
              <a:buAutoNum type="arabicPeriod"/>
            </a:pPr>
            <a:r>
              <a:rPr lang="cs-CZ" b="1" dirty="0" smtClean="0"/>
              <a:t>sociální </a:t>
            </a:r>
            <a:r>
              <a:rPr lang="cs-CZ" b="1" dirty="0"/>
              <a:t>pomoc</a:t>
            </a:r>
            <a:r>
              <a:rPr lang="cs-CZ" dirty="0"/>
              <a:t> </a:t>
            </a:r>
            <a:r>
              <a:rPr lang="cs-CZ" dirty="0" smtClean="0"/>
              <a:t>- má </a:t>
            </a:r>
            <a:r>
              <a:rPr lang="cs-CZ" dirty="0"/>
              <a:t>3 podsystémy</a:t>
            </a:r>
          </a:p>
          <a:p>
            <a:pPr marL="0" indent="0">
              <a:buNone/>
            </a:pPr>
            <a:r>
              <a:rPr lang="cs-CZ" dirty="0" smtClean="0"/>
              <a:t> 1</a:t>
            </a:r>
            <a:r>
              <a:rPr lang="cs-CZ" dirty="0"/>
              <a:t>. pomoc v hmotné nouzi</a:t>
            </a:r>
          </a:p>
          <a:p>
            <a:pPr marL="0" indent="0">
              <a:buNone/>
            </a:pPr>
            <a:r>
              <a:rPr lang="cs-CZ" dirty="0" smtClean="0"/>
              <a:t> 2</a:t>
            </a:r>
            <a:r>
              <a:rPr lang="cs-CZ" dirty="0"/>
              <a:t>. pomoc osobám těžce zdravotně postižením</a:t>
            </a:r>
          </a:p>
          <a:p>
            <a:pPr marL="0" indent="0">
              <a:buNone/>
            </a:pPr>
            <a:r>
              <a:rPr lang="cs-CZ" dirty="0" smtClean="0"/>
              <a:t> 3</a:t>
            </a:r>
            <a:r>
              <a:rPr lang="cs-CZ" dirty="0"/>
              <a:t>. sociální služby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0592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Povinný finanční systém, zajišťující občana pro budoucí sociální události</a:t>
            </a:r>
          </a:p>
          <a:p>
            <a:pPr lvl="0"/>
            <a:r>
              <a:rPr lang="cs-CZ" dirty="0"/>
              <a:t>Výše částky se vypočítává z vyměřovacího základu – odlišné částky pro zaměstnavatele (25%), zaměstnance (6,5%), OSVČ (29,2%)</a:t>
            </a:r>
          </a:p>
          <a:p>
            <a:pPr lvl="0"/>
            <a:r>
              <a:rPr lang="cs-CZ" dirty="0"/>
              <a:t>Zákon č. 592/1992 Sb. O pojistném na sociálním zabezpečení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28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Pojistné na sociální zabezpečení zahrnuje platby na: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nemocenské </a:t>
            </a:r>
            <a:r>
              <a:rPr lang="cs-CZ" dirty="0"/>
              <a:t>pojištění (zákon č. 187/2006 Sb., o nemocenském pojištění)</a:t>
            </a:r>
          </a:p>
          <a:p>
            <a:pPr lvl="0"/>
            <a:r>
              <a:rPr lang="cs-CZ" dirty="0"/>
              <a:t>důchodové pojištění (zákon č. 220/2011 Sb. o důchodovém </a:t>
            </a:r>
            <a:r>
              <a:rPr lang="cs-CZ" dirty="0" smtClean="0"/>
              <a:t>pojištění, platný </a:t>
            </a:r>
            <a:r>
              <a:rPr lang="cs-CZ" dirty="0"/>
              <a:t>od 30. 9. 2011 a </a:t>
            </a:r>
            <a:r>
              <a:rPr lang="cs-CZ" u="sng" dirty="0"/>
              <a:t>penzijní připojištění</a:t>
            </a:r>
            <a:r>
              <a:rPr lang="cs-CZ" dirty="0"/>
              <a:t> – zákon č. 42/1994 Sb., o penzijním připojištění se státním příspěvkem)</a:t>
            </a:r>
          </a:p>
          <a:p>
            <a:pPr lvl="0"/>
            <a:r>
              <a:rPr lang="cs-CZ" dirty="0"/>
              <a:t>příspěvek na státní politiku zaměstnanosti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7285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pojištění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Tímto systémem jsou řešeny </a:t>
            </a:r>
            <a:r>
              <a:rPr lang="cs-CZ" b="1" dirty="0"/>
              <a:t>ty sociální situace, na které se občan může předem připravit</a:t>
            </a:r>
            <a:r>
              <a:rPr lang="cs-CZ" dirty="0"/>
              <a:t> – </a:t>
            </a:r>
            <a:r>
              <a:rPr lang="cs-CZ" b="1" dirty="0"/>
              <a:t>tj. pojistit</a:t>
            </a:r>
            <a:r>
              <a:rPr lang="cs-CZ" dirty="0"/>
              <a:t> formou odložení části své dnešní spotřeby na krytí budoucí nejisté dlouhodobé i krátkodobé sociální situace.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612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Důchodové 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/>
              <a:t>Skládá se ze 2 částí:</a:t>
            </a:r>
            <a:endParaRPr lang="cs-CZ" dirty="0"/>
          </a:p>
          <a:p>
            <a:pPr lvl="0"/>
            <a:r>
              <a:rPr lang="cs-CZ" b="1" dirty="0"/>
              <a:t>povinné základní důchodové pojištění </a:t>
            </a:r>
            <a:r>
              <a:rPr lang="cs-CZ" dirty="0"/>
              <a:t>(základní a procentní výměra) </a:t>
            </a:r>
          </a:p>
          <a:p>
            <a:pPr lvl="0"/>
            <a:r>
              <a:rPr lang="cs-CZ" b="1" dirty="0"/>
              <a:t>doplňkové</a:t>
            </a:r>
            <a:r>
              <a:rPr lang="cs-CZ" dirty="0"/>
              <a:t>, příspěvkově definované, kapitálově financované </a:t>
            </a:r>
            <a:r>
              <a:rPr lang="cs-CZ" b="1" dirty="0"/>
              <a:t>penzijní připojištění </a:t>
            </a:r>
            <a:r>
              <a:rPr lang="cs-CZ" dirty="0"/>
              <a:t>se státním příspěvkem (i produkty komerčních pojišťoven - zejména životní pojištění)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2895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Důchodové pojištění II.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Zabezpečované situace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Stáří</a:t>
            </a:r>
          </a:p>
          <a:p>
            <a:r>
              <a:rPr lang="cs-CZ" dirty="0" smtClean="0"/>
              <a:t>Invalidita</a:t>
            </a:r>
          </a:p>
          <a:p>
            <a:r>
              <a:rPr lang="cs-CZ" dirty="0" smtClean="0"/>
              <a:t>Ovdovění</a:t>
            </a:r>
          </a:p>
          <a:p>
            <a:r>
              <a:rPr lang="cs-CZ" dirty="0" smtClean="0"/>
              <a:t>Osiření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Dávky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0"/>
            <a:r>
              <a:rPr lang="cs-CZ" dirty="0" smtClean="0"/>
              <a:t>Starobní </a:t>
            </a:r>
            <a:r>
              <a:rPr lang="cs-CZ" dirty="0"/>
              <a:t>důchod</a:t>
            </a:r>
          </a:p>
          <a:p>
            <a:pPr lvl="0"/>
            <a:r>
              <a:rPr lang="cs-CZ" dirty="0" smtClean="0"/>
              <a:t>Invalidní </a:t>
            </a:r>
            <a:r>
              <a:rPr lang="cs-CZ" dirty="0"/>
              <a:t>důchod</a:t>
            </a:r>
          </a:p>
          <a:p>
            <a:pPr lvl="0"/>
            <a:r>
              <a:rPr lang="cs-CZ" dirty="0" smtClean="0"/>
              <a:t>Vdovský </a:t>
            </a:r>
            <a:r>
              <a:rPr lang="cs-CZ" dirty="0"/>
              <a:t>důchod</a:t>
            </a:r>
          </a:p>
          <a:p>
            <a:pPr lvl="0"/>
            <a:r>
              <a:rPr lang="cs-CZ" dirty="0" smtClean="0"/>
              <a:t>Vdovecký </a:t>
            </a:r>
            <a:r>
              <a:rPr lang="cs-CZ" dirty="0"/>
              <a:t>důchod</a:t>
            </a:r>
          </a:p>
          <a:p>
            <a:pPr lvl="0"/>
            <a:r>
              <a:rPr lang="cs-CZ" dirty="0" smtClean="0"/>
              <a:t>Sirotčí </a:t>
            </a:r>
            <a:r>
              <a:rPr lang="cs-CZ" dirty="0"/>
              <a:t>důchod</a:t>
            </a:r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7279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Důchodové pojištění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Základní důchodová soustava je povinná pro všechny fyzické osoby výdělečně činné na území České </a:t>
            </a:r>
            <a:r>
              <a:rPr lang="cs-CZ" dirty="0" smtClean="0"/>
              <a:t>republiky.</a:t>
            </a:r>
          </a:p>
          <a:p>
            <a:r>
              <a:rPr lang="cs-CZ" dirty="0" smtClean="0"/>
              <a:t>Zákon </a:t>
            </a:r>
            <a:r>
              <a:rPr lang="cs-CZ" b="1" dirty="0"/>
              <a:t>č.220/2011 Sb</a:t>
            </a:r>
            <a:r>
              <a:rPr lang="cs-CZ" dirty="0"/>
              <a:t>., o důchodovém pojištění, který nabude účinnosti 30. 9. 2011 (důchody před tímto datem se posuzují podle zákona č.155/1995 Sb. o důchodovém pojištění)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78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Osoby účastny na důchodovém 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Osoby výdělečně činné:</a:t>
            </a:r>
          </a:p>
          <a:p>
            <a:pPr lvl="0"/>
            <a:r>
              <a:rPr lang="cs-CZ" dirty="0"/>
              <a:t>zaměstnanci v </a:t>
            </a:r>
            <a:r>
              <a:rPr lang="cs-CZ" dirty="0" err="1" smtClean="0"/>
              <a:t>prac</a:t>
            </a:r>
            <a:r>
              <a:rPr lang="cs-CZ" dirty="0" smtClean="0"/>
              <a:t>. poměru</a:t>
            </a:r>
            <a:endParaRPr lang="cs-CZ" dirty="0"/>
          </a:p>
          <a:p>
            <a:pPr lvl="0"/>
            <a:r>
              <a:rPr lang="cs-CZ" dirty="0"/>
              <a:t>soudci</a:t>
            </a:r>
          </a:p>
          <a:p>
            <a:pPr lvl="0"/>
            <a:r>
              <a:rPr lang="cs-CZ" dirty="0" smtClean="0"/>
              <a:t>poslanci, </a:t>
            </a:r>
            <a:r>
              <a:rPr lang="cs-CZ" dirty="0"/>
              <a:t>senátoři </a:t>
            </a:r>
          </a:p>
          <a:p>
            <a:pPr lvl="0"/>
            <a:r>
              <a:rPr lang="cs-CZ" dirty="0"/>
              <a:t>prezident republiky</a:t>
            </a:r>
          </a:p>
          <a:p>
            <a:pPr lvl="0"/>
            <a:r>
              <a:rPr lang="cs-CZ" dirty="0"/>
              <a:t>veřejný ochránce práv </a:t>
            </a:r>
          </a:p>
          <a:p>
            <a:pPr lvl="0"/>
            <a:r>
              <a:rPr lang="cs-CZ" dirty="0"/>
              <a:t>dobrovolníci </a:t>
            </a:r>
          </a:p>
          <a:p>
            <a:pPr lvl="0"/>
            <a:r>
              <a:rPr lang="cs-CZ" dirty="0" smtClean="0"/>
              <a:t>OSVČ</a:t>
            </a:r>
            <a:endParaRPr lang="cs-CZ" dirty="0"/>
          </a:p>
          <a:p>
            <a:pPr lvl="0"/>
            <a:r>
              <a:rPr lang="cs-CZ" dirty="0"/>
              <a:t>osoby dobrovolně účastné na důchodovém pojištění</a:t>
            </a:r>
          </a:p>
          <a:p>
            <a:pPr lvl="0"/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Náhradní doba pojištění:</a:t>
            </a:r>
          </a:p>
          <a:p>
            <a:pPr lvl="0"/>
            <a:r>
              <a:rPr lang="cs-CZ" dirty="0"/>
              <a:t>neodvádí </a:t>
            </a:r>
            <a:r>
              <a:rPr lang="cs-CZ" dirty="0" smtClean="0"/>
              <a:t>se žádné </a:t>
            </a:r>
            <a:r>
              <a:rPr lang="cs-CZ" dirty="0"/>
              <a:t>pojistné, přesto se tyto doby započítávají do potřebných let pojištění pro </a:t>
            </a:r>
            <a:r>
              <a:rPr lang="cs-CZ" dirty="0" smtClean="0"/>
              <a:t>důchod</a:t>
            </a:r>
          </a:p>
          <a:p>
            <a:pPr lvl="0"/>
            <a:r>
              <a:rPr lang="cs-CZ" sz="2800" dirty="0" smtClean="0"/>
              <a:t>Osoby </a:t>
            </a:r>
            <a:r>
              <a:rPr lang="cs-CZ" sz="2800" dirty="0"/>
              <a:t>pečující osobně o dítě ve věku do 4 </a:t>
            </a:r>
            <a:r>
              <a:rPr lang="cs-CZ" sz="2800" dirty="0" smtClean="0"/>
              <a:t>let</a:t>
            </a:r>
          </a:p>
          <a:p>
            <a:pPr lvl="0"/>
            <a:r>
              <a:rPr lang="cs-CZ" sz="2800" dirty="0" smtClean="0"/>
              <a:t>Osoby </a:t>
            </a:r>
            <a:r>
              <a:rPr lang="cs-CZ" sz="2800" dirty="0"/>
              <a:t>pečující o člověka s II. a vyšším stupněm závislosti na péči</a:t>
            </a:r>
          </a:p>
          <a:p>
            <a:r>
              <a:rPr lang="cs-CZ" dirty="0"/>
              <a:t>Osoby vedené na úřadu práce jako uchazeči o </a:t>
            </a:r>
            <a:r>
              <a:rPr lang="cs-CZ" dirty="0" smtClean="0"/>
              <a:t>zaměstnání (nárok na podporu v </a:t>
            </a:r>
            <a:r>
              <a:rPr lang="cs-CZ" dirty="0" err="1" smtClean="0"/>
              <a:t>nezaměstanosti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5085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Důchod se skládá ze 2 složek: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b="1" dirty="0"/>
              <a:t>Základní výměra </a:t>
            </a:r>
            <a:r>
              <a:rPr lang="cs-CZ" dirty="0"/>
              <a:t>(stejná pro všechny druhy důchodů) </a:t>
            </a:r>
          </a:p>
          <a:p>
            <a:pPr marL="0" indent="0">
              <a:buNone/>
            </a:pPr>
            <a:r>
              <a:rPr lang="cs-CZ" dirty="0" smtClean="0"/>
              <a:t>- Výše </a:t>
            </a:r>
            <a:r>
              <a:rPr lang="cs-CZ" dirty="0"/>
              <a:t>základní výměry starobního důchodu činí 9 % průměrné mzdy </a:t>
            </a:r>
            <a:r>
              <a:rPr lang="cs-CZ" dirty="0" smtClean="0"/>
              <a:t>měsíčně.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      </a:t>
            </a:r>
            <a:r>
              <a:rPr lang="cs-CZ" dirty="0" smtClean="0"/>
              <a:t>2 280,-Kč – současná výše </a:t>
            </a:r>
            <a:endParaRPr lang="cs-CZ" dirty="0"/>
          </a:p>
          <a:p>
            <a:pPr lvl="0"/>
            <a:r>
              <a:rPr lang="cs-CZ" b="1" dirty="0"/>
              <a:t>Procentní vým</a:t>
            </a:r>
            <a:r>
              <a:rPr lang="cs-CZ" dirty="0"/>
              <a:t>ěra (výše je rozdílná dle délky pojištění a výše příjmů v rozhodném období) </a:t>
            </a:r>
            <a:r>
              <a:rPr lang="cs-CZ" dirty="0" smtClean="0"/>
              <a:t> </a:t>
            </a:r>
            <a:r>
              <a:rPr lang="cs-CZ" dirty="0"/>
              <a:t>nejméně 770 Kč/měsíčně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7681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Žádost o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</a:t>
            </a:r>
            <a:r>
              <a:rPr lang="cs-CZ" dirty="0" smtClean="0"/>
              <a:t>episuje </a:t>
            </a:r>
            <a:r>
              <a:rPr lang="cs-CZ" dirty="0"/>
              <a:t>s občany okresní správa sociálního zabezpečení </a:t>
            </a:r>
            <a:r>
              <a:rPr lang="cs-CZ" dirty="0" smtClean="0"/>
              <a:t>dle </a:t>
            </a:r>
            <a:r>
              <a:rPr lang="cs-CZ" dirty="0"/>
              <a:t>místa trvalého pobytu </a:t>
            </a:r>
            <a:r>
              <a:rPr lang="cs-CZ" dirty="0" smtClean="0"/>
              <a:t>občana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Žádost </a:t>
            </a:r>
            <a:r>
              <a:rPr lang="cs-CZ" dirty="0"/>
              <a:t>lze podat nejdříve 3 měsíce přede dnem, od kterého občan žádá dávku důchodového pojištění </a:t>
            </a:r>
            <a:r>
              <a:rPr lang="cs-CZ" dirty="0" smtClean="0"/>
              <a:t>přiznat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3978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Starobní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 České republice má občan nárok na přiznání starobního důchodu, pokud dosáhl důchodového věku a získal potřebnou dobu pojištění. </a:t>
            </a:r>
            <a:endParaRPr lang="cs-CZ" dirty="0" smtClean="0"/>
          </a:p>
          <a:p>
            <a:r>
              <a:rPr lang="cs-CZ" dirty="0" smtClean="0"/>
              <a:t>Doba pojištění se prokazuje evidenčním listem důchodového pojištění.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2083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Nárok na starobní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nejméně </a:t>
            </a:r>
            <a:r>
              <a:rPr lang="cs-CZ" dirty="0"/>
              <a:t>25 let </a:t>
            </a:r>
            <a:r>
              <a:rPr lang="cs-CZ" dirty="0" smtClean="0"/>
              <a:t> (před rokem 2010) a </a:t>
            </a:r>
            <a:r>
              <a:rPr lang="cs-CZ" dirty="0"/>
              <a:t>dosáhl aspoň věku potřebného pro vznik nároku na starobní důchod (dále jen "důchodový věk</a:t>
            </a:r>
            <a:r>
              <a:rPr lang="cs-CZ" dirty="0" smtClean="0"/>
              <a:t>")</a:t>
            </a:r>
          </a:p>
          <a:p>
            <a:pPr marL="0" lvl="0" indent="0">
              <a:buNone/>
            </a:pPr>
            <a:r>
              <a:rPr lang="cs-CZ" dirty="0" smtClean="0"/>
              <a:t>    nebo</a:t>
            </a:r>
            <a:endParaRPr lang="cs-CZ" dirty="0"/>
          </a:p>
          <a:p>
            <a:r>
              <a:rPr lang="cs-CZ" dirty="0"/>
              <a:t>15 let a dosáhl aspoň 65 let </a:t>
            </a:r>
            <a:r>
              <a:rPr lang="cs-CZ" dirty="0" smtClean="0"/>
              <a:t>věku</a:t>
            </a:r>
          </a:p>
          <a:p>
            <a:r>
              <a:rPr lang="cs-CZ" dirty="0" smtClean="0"/>
              <a:t>Zjednodušeně </a:t>
            </a:r>
            <a:r>
              <a:rPr lang="cs-CZ" dirty="0"/>
              <a:t>se dá říci, že u mužů je 60 let, u žen od 53 do 57 let podle počtu vychovaných dětí.   </a:t>
            </a:r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6543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Nárok na předčasný starobní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Trvale krácený, před dosažením </a:t>
            </a:r>
            <a:r>
              <a:rPr lang="cs-CZ" dirty="0" err="1" smtClean="0"/>
              <a:t>důch</a:t>
            </a:r>
            <a:r>
              <a:rPr lang="cs-CZ" dirty="0" smtClean="0"/>
              <a:t>.  věku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získal </a:t>
            </a:r>
            <a:r>
              <a:rPr lang="cs-CZ" dirty="0"/>
              <a:t>stanovenou dobu pojištění </a:t>
            </a:r>
            <a:endParaRPr lang="cs-CZ" sz="2800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do </a:t>
            </a:r>
            <a:r>
              <a:rPr lang="cs-CZ" dirty="0"/>
              <a:t>dosažení důchodového věku mu ode dne, od něhož se starobní důchod přiznává, chybí nejvýše</a:t>
            </a:r>
            <a:br>
              <a:rPr lang="cs-CZ" dirty="0"/>
            </a:br>
            <a:endParaRPr lang="cs-CZ" sz="2800" dirty="0"/>
          </a:p>
          <a:p>
            <a:pPr lvl="1">
              <a:buFont typeface="Wingdings" pitchFamily="2" charset="2"/>
              <a:buChar char="§"/>
            </a:pPr>
            <a:r>
              <a:rPr lang="cs-CZ" sz="3000" dirty="0" smtClean="0"/>
              <a:t>3 roky</a:t>
            </a:r>
            <a:r>
              <a:rPr lang="cs-CZ" sz="3000" dirty="0"/>
              <a:t>, pokud jeho důchodový věk je nižší než 63 </a:t>
            </a:r>
            <a:r>
              <a:rPr lang="cs-CZ" sz="3000" dirty="0" smtClean="0"/>
              <a:t>let,</a:t>
            </a:r>
          </a:p>
          <a:p>
            <a:pPr lvl="1">
              <a:buFont typeface="Wingdings" pitchFamily="2" charset="2"/>
              <a:buChar char="§"/>
            </a:pPr>
            <a:r>
              <a:rPr lang="cs-CZ" sz="3000" dirty="0" smtClean="0"/>
              <a:t>5 </a:t>
            </a:r>
            <a:r>
              <a:rPr lang="cs-CZ" sz="3000" dirty="0"/>
              <a:t>roků, pokud jeho důchodový věk činí alespoň 63 let a dosáhl věku alespoň 60 let</a:t>
            </a:r>
          </a:p>
          <a:p>
            <a:endParaRPr lang="cs-CZ" sz="3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7968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Starobní důchod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Vzniká-li současně nárok </a:t>
            </a:r>
            <a:r>
              <a:rPr lang="cs-CZ" dirty="0"/>
              <a:t>na výplatu více důchodů téhož druhu nebo výplatu starobního </a:t>
            </a:r>
            <a:r>
              <a:rPr lang="cs-CZ" dirty="0" smtClean="0"/>
              <a:t>důchodu a invalidního </a:t>
            </a:r>
            <a:r>
              <a:rPr lang="cs-CZ" dirty="0"/>
              <a:t>důchodu, vyplácí se jen jeden důchod a to vyšší. </a:t>
            </a:r>
          </a:p>
          <a:p>
            <a:endParaRPr lang="cs-CZ" dirty="0"/>
          </a:p>
          <a:p>
            <a:r>
              <a:rPr lang="cs-CZ" dirty="0"/>
              <a:t>Průměrný důchod od 1. 1. 2012 je 10 816 </a:t>
            </a:r>
            <a:r>
              <a:rPr lang="cs-CZ" dirty="0" smtClean="0"/>
              <a:t>Kč.</a:t>
            </a:r>
          </a:p>
          <a:p>
            <a:r>
              <a:rPr lang="cs-CZ" dirty="0" smtClean="0"/>
              <a:t>Výši </a:t>
            </a:r>
            <a:r>
              <a:rPr lang="cs-CZ" dirty="0"/>
              <a:t>důchodu vypočítává ČSSZ.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2528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Invalidní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Pojištěnec má nárok na invalidní důchod, jestliže nedosáhl věku 65 let a stal se</a:t>
            </a:r>
          </a:p>
          <a:p>
            <a:pPr marL="514350" indent="-514350">
              <a:buAutoNum type="alphaLcParenR"/>
            </a:pPr>
            <a:r>
              <a:rPr lang="cs-CZ" dirty="0" smtClean="0"/>
              <a:t>invalidním </a:t>
            </a:r>
            <a:r>
              <a:rPr lang="cs-CZ" dirty="0"/>
              <a:t>a získal potřebnou dobu </a:t>
            </a:r>
            <a:r>
              <a:rPr lang="cs-CZ" dirty="0" smtClean="0"/>
              <a:t>pojištění a nemá věk na starobní důchod</a:t>
            </a:r>
          </a:p>
          <a:p>
            <a:pPr marL="0" indent="0">
              <a:buNone/>
            </a:pPr>
            <a:r>
              <a:rPr lang="cs-CZ" dirty="0"/>
              <a:t>Pojištěnec je invalidní, jestliže z důvodu dlouhodobě nepříznivého zdravotního stavu nastal pokles jeho pracovní schopnosti nejméně o </a:t>
            </a:r>
            <a:r>
              <a:rPr lang="cs-CZ" b="1" dirty="0"/>
              <a:t>35 %.</a:t>
            </a:r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0337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Druhy invalidních důchodů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Pokles pracovní schopnosti: 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nejméně </a:t>
            </a:r>
            <a:r>
              <a:rPr lang="cs-CZ" dirty="0"/>
              <a:t>o 35 %, avšak nejvíce o 49 %, jedná se o invaliditu prvního </a:t>
            </a:r>
            <a:r>
              <a:rPr lang="cs-CZ" dirty="0" smtClean="0"/>
              <a:t>stupně,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nejméně </a:t>
            </a:r>
            <a:r>
              <a:rPr lang="cs-CZ" dirty="0"/>
              <a:t>o 50 %, avšak nejvíce o 69 %, jedná se o invaliditu druhého </a:t>
            </a:r>
            <a:r>
              <a:rPr lang="cs-CZ" dirty="0" smtClean="0"/>
              <a:t>stupně,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nejméně </a:t>
            </a:r>
            <a:r>
              <a:rPr lang="cs-CZ" dirty="0"/>
              <a:t>o 70 %, jedná se o invaliditu třetího stupně.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7204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Určování poklesu pracovní schopnosti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1055" y="1627909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dirty="0" smtClean="0"/>
              <a:t>Vychází se </a:t>
            </a:r>
            <a:r>
              <a:rPr lang="cs-CZ" dirty="0"/>
              <a:t>ze zdravotního stavu pojištěnce doloženého výsledky funkčních vyšetření; přitom se bere v úvahu,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zda </a:t>
            </a:r>
            <a:r>
              <a:rPr lang="cs-CZ" dirty="0"/>
              <a:t>jde o zdravotní postižení trvale ovlivňující pracovní </a:t>
            </a:r>
            <a:r>
              <a:rPr lang="cs-CZ" dirty="0" smtClean="0"/>
              <a:t>schopnost,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zda </a:t>
            </a:r>
            <a:r>
              <a:rPr lang="cs-CZ" dirty="0"/>
              <a:t>se jedná o stabilizovaný zdravotní </a:t>
            </a:r>
            <a:r>
              <a:rPr lang="cs-CZ" dirty="0" smtClean="0"/>
              <a:t>stav,</a:t>
            </a:r>
          </a:p>
          <a:p>
            <a:pPr>
              <a:buFont typeface="Wingdings" pitchFamily="2" charset="2"/>
              <a:buChar char="§"/>
            </a:pPr>
            <a:r>
              <a:rPr lang="cs-CZ" dirty="0"/>
              <a:t>m</a:t>
            </a:r>
            <a:r>
              <a:rPr lang="cs-CZ" dirty="0" smtClean="0"/>
              <a:t>íra adaptace pojištěnce </a:t>
            </a:r>
            <a:r>
              <a:rPr lang="cs-CZ" dirty="0"/>
              <a:t>na své zdravotní postižení </a:t>
            </a:r>
            <a:endParaRPr lang="cs-CZ" dirty="0" smtClean="0"/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schopnost </a:t>
            </a:r>
            <a:r>
              <a:rPr lang="cs-CZ" dirty="0"/>
              <a:t>rekvalifikace pojištěnce na jiný druh výdělečné činnosti, než dosud </a:t>
            </a:r>
            <a:r>
              <a:rPr lang="cs-CZ" dirty="0" smtClean="0"/>
              <a:t>vykonával,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schopnost </a:t>
            </a:r>
            <a:r>
              <a:rPr lang="cs-CZ" dirty="0"/>
              <a:t>využití zachované pracovní schopnosti </a:t>
            </a:r>
            <a:r>
              <a:rPr lang="cs-CZ" dirty="0" smtClean="0"/>
              <a:t>(o </a:t>
            </a:r>
            <a:r>
              <a:rPr lang="cs-CZ" dirty="0"/>
              <a:t>35 % a nejvíce o 69 </a:t>
            </a:r>
            <a:r>
              <a:rPr lang="cs-CZ" dirty="0" smtClean="0"/>
              <a:t>%)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7073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Výše invalidních důchodů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Výše základní výměry invalidního důchodu činí 2230 Kč měsíčně.</a:t>
            </a:r>
          </a:p>
          <a:p>
            <a:r>
              <a:rPr lang="cs-CZ" dirty="0"/>
              <a:t>Výše procentní výměry invalidního důchodu činí za každý celý rok doby pojištění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0,5 </a:t>
            </a:r>
            <a:r>
              <a:rPr lang="cs-CZ" dirty="0"/>
              <a:t>% výpočtového základu </a:t>
            </a:r>
            <a:r>
              <a:rPr lang="cs-CZ" dirty="0" smtClean="0"/>
              <a:t>měsíčně (I. stupeň ID)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0,75 </a:t>
            </a:r>
            <a:r>
              <a:rPr lang="cs-CZ" dirty="0"/>
              <a:t>% výpočtového základu </a:t>
            </a:r>
            <a:r>
              <a:rPr lang="cs-CZ" dirty="0" smtClean="0"/>
              <a:t>měsíčně (II. stupeň ID)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1,5 </a:t>
            </a:r>
            <a:r>
              <a:rPr lang="cs-CZ" dirty="0"/>
              <a:t>% výpočtového základu </a:t>
            </a:r>
            <a:r>
              <a:rPr lang="cs-CZ" dirty="0" smtClean="0"/>
              <a:t>měsíčně (III. stupeň ID)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Při změně stupně invalidity se nově stanoví výše </a:t>
            </a:r>
            <a:r>
              <a:rPr lang="cs-CZ" dirty="0" smtClean="0"/>
              <a:t>ID </a:t>
            </a:r>
            <a:r>
              <a:rPr lang="cs-CZ" dirty="0"/>
              <a:t>a to ode dne, od něhož došlo ke změně stupně invalidity.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7221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Pozůstalostní důchody – vdovský a vdovecký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u="sng" dirty="0" smtClean="0"/>
              <a:t>Vdova </a:t>
            </a:r>
            <a:r>
              <a:rPr lang="cs-CZ" u="sng" dirty="0"/>
              <a:t>má nárok na vdovský důchod po zemřelém manželovi, který</a:t>
            </a:r>
            <a:endParaRPr lang="cs-CZ" dirty="0"/>
          </a:p>
          <a:p>
            <a:pPr lvl="0"/>
            <a:r>
              <a:rPr lang="cs-CZ" dirty="0"/>
              <a:t>byl poživatelem starobního, </a:t>
            </a:r>
            <a:r>
              <a:rPr lang="cs-CZ" dirty="0" smtClean="0"/>
              <a:t>ID, </a:t>
            </a:r>
            <a:r>
              <a:rPr lang="cs-CZ" dirty="0"/>
              <a:t>nebo </a:t>
            </a:r>
          </a:p>
          <a:p>
            <a:pPr lvl="0"/>
            <a:r>
              <a:rPr lang="cs-CZ" dirty="0"/>
              <a:t>splnil ke dni smrti podmínku potřebné doby pojištění pro nárok na </a:t>
            </a:r>
            <a:r>
              <a:rPr lang="cs-CZ" dirty="0" smtClean="0"/>
              <a:t>invalidní </a:t>
            </a:r>
            <a:r>
              <a:rPr lang="cs-CZ" dirty="0"/>
              <a:t>důchod </a:t>
            </a:r>
            <a:r>
              <a:rPr lang="cs-CZ" dirty="0" smtClean="0"/>
              <a:t>nebo nárok </a:t>
            </a:r>
            <a:r>
              <a:rPr lang="cs-CZ" dirty="0"/>
              <a:t>na starobní důchod anebo zemřel následkem pracovního úrazu (nemoci z povolání). </a:t>
            </a:r>
          </a:p>
          <a:p>
            <a:r>
              <a:rPr lang="cs-CZ" b="1" dirty="0"/>
              <a:t>Vdovec</a:t>
            </a:r>
            <a:r>
              <a:rPr lang="cs-CZ" dirty="0"/>
              <a:t> má nárok na </a:t>
            </a:r>
            <a:r>
              <a:rPr lang="cs-CZ" b="1" dirty="0"/>
              <a:t>vdovecký důchod</a:t>
            </a:r>
            <a:r>
              <a:rPr lang="cs-CZ" dirty="0"/>
              <a:t> za stejných podmínek jako vdova na vdovský důchod.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9077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8753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Vdovský a vdovecký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400" b="1" dirty="0"/>
              <a:t>Vdovský důchod</a:t>
            </a:r>
            <a:r>
              <a:rPr lang="cs-CZ" sz="2400" dirty="0"/>
              <a:t> náleží po dobu </a:t>
            </a:r>
            <a:r>
              <a:rPr lang="cs-CZ" sz="2400" dirty="0" smtClean="0"/>
              <a:t>1 roku </a:t>
            </a:r>
            <a:r>
              <a:rPr lang="cs-CZ" sz="2400" dirty="0"/>
              <a:t>od smrti manžela. Po uplynutí této doby má vdova </a:t>
            </a:r>
            <a:r>
              <a:rPr lang="cs-CZ" sz="2400" dirty="0" smtClean="0"/>
              <a:t>nárok,  jestliže:</a:t>
            </a:r>
            <a:endParaRPr lang="cs-CZ" sz="2400" dirty="0"/>
          </a:p>
          <a:p>
            <a:pPr lvl="0">
              <a:buFont typeface="Wingdings" pitchFamily="2" charset="2"/>
              <a:buChar char="§"/>
            </a:pPr>
            <a:r>
              <a:rPr lang="cs-CZ" sz="2400" dirty="0"/>
              <a:t>pečuje o nezaopatřené dítě, </a:t>
            </a:r>
            <a:endParaRPr lang="cs-CZ" sz="2400" dirty="0" smtClean="0"/>
          </a:p>
          <a:p>
            <a:pPr lvl="0">
              <a:buFont typeface="Wingdings" pitchFamily="2" charset="2"/>
              <a:buChar char="§"/>
            </a:pPr>
            <a:r>
              <a:rPr lang="cs-CZ" sz="2400" dirty="0" smtClean="0"/>
              <a:t>pečuje </a:t>
            </a:r>
            <a:r>
              <a:rPr lang="cs-CZ" sz="2400" dirty="0"/>
              <a:t>o nezletilé </a:t>
            </a:r>
            <a:r>
              <a:rPr lang="cs-CZ" sz="2400" dirty="0" smtClean="0"/>
              <a:t>dlouhodobě těžce zdravotně </a:t>
            </a:r>
            <a:r>
              <a:rPr lang="cs-CZ" sz="2400" dirty="0"/>
              <a:t>postižené dítě </a:t>
            </a:r>
            <a:r>
              <a:rPr lang="cs-CZ" sz="2400" dirty="0" smtClean="0"/>
              <a:t>nebo </a:t>
            </a:r>
            <a:r>
              <a:rPr lang="cs-CZ" sz="2400" dirty="0"/>
              <a:t>o zletilé dítě, které je převážně nebo úplně bezmocné, </a:t>
            </a:r>
            <a:endParaRPr lang="cs-CZ" sz="2400" dirty="0" smtClean="0"/>
          </a:p>
          <a:p>
            <a:pPr lvl="0">
              <a:buFont typeface="Wingdings" pitchFamily="2" charset="2"/>
              <a:buChar char="§"/>
            </a:pPr>
            <a:r>
              <a:rPr lang="cs-CZ" sz="2400" dirty="0" smtClean="0"/>
              <a:t>pečuje </a:t>
            </a:r>
            <a:r>
              <a:rPr lang="cs-CZ" sz="2400" dirty="0"/>
              <a:t>o </a:t>
            </a:r>
            <a:r>
              <a:rPr lang="cs-CZ" sz="2400" dirty="0" smtClean="0"/>
              <a:t>bezmocného rodiče, </a:t>
            </a:r>
            <a:r>
              <a:rPr lang="cs-CZ" sz="2400" dirty="0"/>
              <a:t>který s ní žije v domácnosti, nebo o </a:t>
            </a:r>
            <a:r>
              <a:rPr lang="cs-CZ" sz="2400" dirty="0" smtClean="0"/>
              <a:t>rodiče</a:t>
            </a:r>
            <a:r>
              <a:rPr lang="cs-CZ" sz="2400" dirty="0"/>
              <a:t>, který je částečně bezmocný a starší 80 let, </a:t>
            </a:r>
            <a:endParaRPr lang="cs-CZ" sz="2400" dirty="0" smtClean="0"/>
          </a:p>
          <a:p>
            <a:pPr lvl="0">
              <a:buFont typeface="Wingdings" pitchFamily="2" charset="2"/>
              <a:buChar char="§"/>
            </a:pPr>
            <a:r>
              <a:rPr lang="cs-CZ" sz="2400" dirty="0" smtClean="0"/>
              <a:t>je </a:t>
            </a:r>
            <a:r>
              <a:rPr lang="cs-CZ" sz="2400" dirty="0"/>
              <a:t>invalidní ve 3. stupni </a:t>
            </a:r>
            <a:endParaRPr lang="cs-CZ" sz="2400" dirty="0" smtClean="0"/>
          </a:p>
          <a:p>
            <a:pPr lvl="0">
              <a:buFont typeface="Wingdings" pitchFamily="2" charset="2"/>
              <a:buChar char="§"/>
            </a:pPr>
            <a:r>
              <a:rPr lang="cs-CZ" sz="2400" dirty="0" smtClean="0"/>
              <a:t>dosáhla </a:t>
            </a:r>
            <a:r>
              <a:rPr lang="cs-CZ" sz="2400" dirty="0"/>
              <a:t>alespoň věku o 4 roky nižšího, než činí důchodový věk stanovený pro muže stejného data </a:t>
            </a:r>
            <a:r>
              <a:rPr lang="cs-CZ" sz="2400" dirty="0" smtClean="0"/>
              <a:t>narození (ev. </a:t>
            </a:r>
            <a:r>
              <a:rPr lang="cs-CZ" sz="2400" dirty="0" err="1" smtClean="0"/>
              <a:t>důch</a:t>
            </a:r>
            <a:r>
              <a:rPr lang="cs-CZ" sz="2400" dirty="0" smtClean="0"/>
              <a:t>. </a:t>
            </a:r>
            <a:r>
              <a:rPr lang="cs-CZ" sz="2400" dirty="0"/>
              <a:t>v</a:t>
            </a:r>
            <a:r>
              <a:rPr lang="cs-CZ" sz="2400" dirty="0" smtClean="0"/>
              <a:t>ěku)</a:t>
            </a:r>
            <a:endParaRPr lang="cs-CZ" sz="2400" dirty="0"/>
          </a:p>
          <a:p>
            <a:r>
              <a:rPr lang="cs-CZ" sz="2400" dirty="0" smtClean="0"/>
              <a:t>Platí i pro  </a:t>
            </a:r>
            <a:r>
              <a:rPr lang="cs-CZ" sz="2400" b="1" dirty="0"/>
              <a:t>vdovecký důchod</a:t>
            </a: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788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6129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Vdovský a vdovecký důchod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Nárok </a:t>
            </a:r>
            <a:r>
              <a:rPr lang="cs-CZ" dirty="0" smtClean="0"/>
              <a:t>vznikne </a:t>
            </a:r>
            <a:r>
              <a:rPr lang="cs-CZ" dirty="0"/>
              <a:t>znovu, jestliže se splní některá z uvedených podmínek do </a:t>
            </a:r>
            <a:r>
              <a:rPr lang="cs-CZ" b="1" dirty="0"/>
              <a:t>dvou let po zániku </a:t>
            </a:r>
            <a:r>
              <a:rPr lang="cs-CZ" dirty="0"/>
              <a:t>dřívějšího nároku na vdovský důchod.</a:t>
            </a:r>
          </a:p>
          <a:p>
            <a:endParaRPr lang="cs-CZ" dirty="0" smtClean="0"/>
          </a:p>
          <a:p>
            <a:r>
              <a:rPr lang="cs-CZ" dirty="0" smtClean="0"/>
              <a:t>Nárok zaniká </a:t>
            </a:r>
            <a:r>
              <a:rPr lang="cs-CZ" dirty="0"/>
              <a:t>uzavřením nového sňatku nebo dnem právní moci rozhodnutí o spáchání trestného činu zabití manžela či manželky.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2698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Výše vdovského a vdoveckého důchodu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Výše základní </a:t>
            </a:r>
            <a:r>
              <a:rPr lang="cs-CZ" b="1" dirty="0" smtClean="0"/>
              <a:t>výměry je </a:t>
            </a:r>
            <a:r>
              <a:rPr lang="cs-CZ" b="1" dirty="0" smtClean="0"/>
              <a:t>2280</a:t>
            </a:r>
            <a:r>
              <a:rPr lang="cs-CZ" b="1" dirty="0" smtClean="0"/>
              <a:t>,-Kč měsíčně 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Výše procentní výměry důchodu činí 50 % procentní výměry důchodu, na který měl nebo by měl nárok zemřelý v době smrti. 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0257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Pozůstalostní důchody - sirotčí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nezaopatřené </a:t>
            </a:r>
            <a:r>
              <a:rPr lang="cs-CZ" dirty="0"/>
              <a:t>dítě, zemřel-li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/>
              <a:t>rodič (osvojitel), nebo </a:t>
            </a: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osoba (dítě v péči včetně výživy) </a:t>
            </a:r>
            <a:endParaRPr lang="cs-CZ" dirty="0"/>
          </a:p>
          <a:p>
            <a:pPr>
              <a:buFont typeface="Wingdings" pitchFamily="2" charset="2"/>
              <a:buChar char="§"/>
            </a:pPr>
            <a:r>
              <a:rPr lang="cs-CZ" dirty="0"/>
              <a:t>jestliže rodič (osvojitel) nebo osoba </a:t>
            </a:r>
            <a:r>
              <a:rPr lang="cs-CZ" dirty="0" smtClean="0"/>
              <a:t>mající dítě v péči byly poživateli starobního, ID - splnili </a:t>
            </a:r>
            <a:r>
              <a:rPr lang="cs-CZ" dirty="0"/>
              <a:t>podmínku potřebné doby pojištění </a:t>
            </a:r>
            <a:r>
              <a:rPr lang="cs-CZ" dirty="0" smtClean="0"/>
              <a:t>, zemřeli </a:t>
            </a:r>
            <a:r>
              <a:rPr lang="cs-CZ" dirty="0"/>
              <a:t>následkem pracovního úrazu (nemoci z povolání</a:t>
            </a:r>
            <a:r>
              <a:rPr lang="cs-CZ" dirty="0" smtClean="0"/>
              <a:t>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7310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Sirotčí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Oboustranně osiřelé dítě má nárok na sirotčí důchod po každém ze zemřelých rodičů.</a:t>
            </a:r>
          </a:p>
          <a:p>
            <a:r>
              <a:rPr lang="cs-CZ" dirty="0" smtClean="0"/>
              <a:t>Nárok na sirotčí důchod nevzniká po pěstounovi nebo jeho manželovi.</a:t>
            </a:r>
          </a:p>
          <a:p>
            <a:r>
              <a:rPr lang="cs-CZ" dirty="0"/>
              <a:t>Nárok na sirotčí důchod zaniká osvojením. Dojde-li ke zrušení osvojení, vznikne nárok na sirotčí důchod znovu.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8907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Výše sirotčího důchodu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Výše základní výměry důchodu činí </a:t>
            </a:r>
            <a:r>
              <a:rPr lang="cs-CZ" b="1" dirty="0"/>
              <a:t>2 </a:t>
            </a:r>
            <a:r>
              <a:rPr lang="cs-CZ" b="1" dirty="0" smtClean="0"/>
              <a:t>280</a:t>
            </a:r>
            <a:r>
              <a:rPr lang="cs-CZ" b="1" dirty="0"/>
              <a:t> Kč měsíčně</a:t>
            </a:r>
            <a:r>
              <a:rPr lang="cs-CZ" dirty="0"/>
              <a:t>; v případě oboustranného sirotka náleží základní výměra pouze jednou.</a:t>
            </a:r>
          </a:p>
          <a:p>
            <a:endParaRPr lang="cs-CZ" dirty="0" smtClean="0"/>
          </a:p>
          <a:p>
            <a:r>
              <a:rPr lang="cs-CZ" dirty="0" smtClean="0"/>
              <a:t>Výše </a:t>
            </a:r>
            <a:r>
              <a:rPr lang="cs-CZ" dirty="0"/>
              <a:t>procentní výměry důchodu činí 40 % procentní výměry důchodu, na který měl nebo by měl nárok zemřelý v době smrti.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8535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Penzijní připojištění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cs-CZ" dirty="0"/>
              <a:t>dobrovolné, státní podpora – možnost získat doplňkové příjmy nad rámec povinného důchodového </a:t>
            </a:r>
            <a:r>
              <a:rPr lang="cs-CZ" dirty="0" smtClean="0"/>
              <a:t>zabezpečení</a:t>
            </a:r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pravidelné měsíční, čtvrtletní </a:t>
            </a:r>
            <a:r>
              <a:rPr lang="cs-CZ" dirty="0"/>
              <a:t>či </a:t>
            </a:r>
            <a:r>
              <a:rPr lang="cs-CZ" dirty="0" smtClean="0"/>
              <a:t>roční úložky </a:t>
            </a:r>
          </a:p>
          <a:p>
            <a:pPr>
              <a:buFont typeface="Wingdings" pitchFamily="2" charset="2"/>
              <a:buChar char="§"/>
            </a:pPr>
            <a:r>
              <a:rPr lang="cs-CZ" dirty="0"/>
              <a:t>k</a:t>
            </a:r>
            <a:r>
              <a:rPr lang="cs-CZ" dirty="0" smtClean="0"/>
              <a:t> </a:t>
            </a:r>
            <a:r>
              <a:rPr lang="cs-CZ" dirty="0"/>
              <a:t>těmto pravidelným úložkám dostanete státní příspěvek ve výši 50 až 150 </a:t>
            </a:r>
            <a:r>
              <a:rPr lang="cs-CZ" dirty="0" smtClean="0"/>
              <a:t>Kč</a:t>
            </a:r>
          </a:p>
          <a:p>
            <a:pPr>
              <a:buFont typeface="Wingdings" pitchFamily="2" charset="2"/>
              <a:buChar char="§"/>
            </a:pPr>
            <a:r>
              <a:rPr lang="cs-CZ" dirty="0"/>
              <a:t>spořit </a:t>
            </a:r>
            <a:r>
              <a:rPr lang="cs-CZ" dirty="0" smtClean="0"/>
              <a:t>min. 5 </a:t>
            </a:r>
            <a:r>
              <a:rPr lang="cs-CZ" dirty="0"/>
              <a:t>let a dosáhnout věku 60 </a:t>
            </a:r>
            <a:r>
              <a:rPr lang="cs-CZ" dirty="0" smtClean="0"/>
              <a:t>let</a:t>
            </a:r>
          </a:p>
          <a:p>
            <a:pPr>
              <a:buFont typeface="Wingdings" pitchFamily="2" charset="2"/>
              <a:buChar char="§"/>
            </a:pPr>
            <a:r>
              <a:rPr lang="cs-CZ" dirty="0"/>
              <a:t>v</a:t>
            </a:r>
            <a:r>
              <a:rPr lang="cs-CZ" dirty="0" smtClean="0"/>
              <a:t>yzvednout lze jednorázově </a:t>
            </a:r>
            <a:r>
              <a:rPr lang="cs-CZ" dirty="0"/>
              <a:t>nebo formou doživotní </a:t>
            </a:r>
            <a:r>
              <a:rPr lang="cs-CZ" dirty="0" smtClean="0"/>
              <a:t>penze 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9577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Nemocenské 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Cílem je </a:t>
            </a:r>
            <a:r>
              <a:rPr lang="cs-CZ" dirty="0"/>
              <a:t>finančně zabezpečit ekonomicky aktivní občany v okamžiku, kdy kvůli dočasné pracovní neschopnosti </a:t>
            </a:r>
            <a:r>
              <a:rPr lang="cs-CZ" dirty="0" smtClean="0"/>
              <a:t>ztratí </a:t>
            </a:r>
            <a:r>
              <a:rPr lang="cs-CZ" dirty="0"/>
              <a:t>krátkodobě výdělek.  </a:t>
            </a:r>
            <a:endParaRPr lang="cs-CZ" dirty="0" smtClean="0"/>
          </a:p>
          <a:p>
            <a:r>
              <a:rPr lang="cs-CZ" dirty="0" smtClean="0"/>
              <a:t>Zákon </a:t>
            </a:r>
            <a:r>
              <a:rPr lang="cs-CZ" dirty="0"/>
              <a:t>č. 187/2006 Sb. O nemocenském </a:t>
            </a:r>
            <a:r>
              <a:rPr lang="cs-CZ" dirty="0" smtClean="0"/>
              <a:t>pojištění</a:t>
            </a:r>
          </a:p>
          <a:p>
            <a:r>
              <a:rPr lang="cs-CZ" dirty="0" smtClean="0"/>
              <a:t>Všechny dávky nemocenského pojištění vyplácí OSSZ.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62116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Nemocenské pojištění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U zaměstnanců je </a:t>
            </a:r>
            <a:r>
              <a:rPr lang="cs-CZ" dirty="0"/>
              <a:t>ze zákona </a:t>
            </a:r>
            <a:r>
              <a:rPr lang="cs-CZ" dirty="0" smtClean="0"/>
              <a:t>povinná</a:t>
            </a:r>
            <a:r>
              <a:rPr lang="cs-CZ" dirty="0"/>
              <a:t>, při splnění zákonných podmínek:</a:t>
            </a:r>
          </a:p>
          <a:p>
            <a:pPr lvl="0"/>
            <a:r>
              <a:rPr lang="cs-CZ" b="1" dirty="0"/>
              <a:t>výkon práce</a:t>
            </a:r>
            <a:r>
              <a:rPr lang="cs-CZ" dirty="0"/>
              <a:t> na území </a:t>
            </a:r>
            <a:r>
              <a:rPr lang="cs-CZ" dirty="0" smtClean="0"/>
              <a:t>ČR </a:t>
            </a:r>
            <a:r>
              <a:rPr lang="cs-CZ" dirty="0"/>
              <a:t>v zaměstnání vykonávaném v pracovněprávním či </a:t>
            </a:r>
            <a:r>
              <a:rPr lang="cs-CZ" b="1" dirty="0"/>
              <a:t>pracovním </a:t>
            </a:r>
            <a:r>
              <a:rPr lang="cs-CZ" b="1" dirty="0" smtClean="0"/>
              <a:t>vztahu</a:t>
            </a:r>
            <a:endParaRPr lang="cs-CZ" dirty="0"/>
          </a:p>
          <a:p>
            <a:pPr lvl="0"/>
            <a:r>
              <a:rPr lang="cs-CZ" b="1" dirty="0"/>
              <a:t>rozsah </a:t>
            </a:r>
            <a:r>
              <a:rPr lang="cs-CZ" b="1" dirty="0" smtClean="0"/>
              <a:t>zaměstnání </a:t>
            </a:r>
            <a:r>
              <a:rPr lang="cs-CZ" dirty="0" smtClean="0"/>
              <a:t>(15 kalendářních dnů)</a:t>
            </a:r>
            <a:endParaRPr lang="cs-CZ" dirty="0"/>
          </a:p>
          <a:p>
            <a:pPr lvl="0"/>
            <a:r>
              <a:rPr lang="cs-CZ" b="1" dirty="0"/>
              <a:t>minimální výši sjednaného příjmu</a:t>
            </a:r>
            <a:r>
              <a:rPr lang="cs-CZ" dirty="0"/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OSVČ </a:t>
            </a:r>
            <a:r>
              <a:rPr lang="cs-CZ" dirty="0"/>
              <a:t>si mohou platit nemocenské pojištění dobrovolně.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0936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Nemocenské pojištění III.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Zabezpečované situace 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onemocnění</a:t>
            </a:r>
          </a:p>
          <a:p>
            <a:r>
              <a:rPr lang="cs-CZ" dirty="0" smtClean="0"/>
              <a:t>ošetřování </a:t>
            </a:r>
            <a:r>
              <a:rPr lang="cs-CZ" dirty="0"/>
              <a:t>člena </a:t>
            </a:r>
            <a:r>
              <a:rPr lang="cs-CZ" dirty="0" smtClean="0"/>
              <a:t>rodiny</a:t>
            </a:r>
          </a:p>
          <a:p>
            <a:r>
              <a:rPr lang="cs-CZ" dirty="0" smtClean="0"/>
              <a:t>převedení </a:t>
            </a:r>
            <a:r>
              <a:rPr lang="cs-CZ" dirty="0"/>
              <a:t>na jinou práci v těhotenství a mateřství </a:t>
            </a:r>
          </a:p>
          <a:p>
            <a:r>
              <a:rPr lang="cs-CZ" dirty="0" smtClean="0"/>
              <a:t>mateřská </a:t>
            </a:r>
            <a:r>
              <a:rPr lang="cs-CZ" dirty="0"/>
              <a:t>dovolená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Dávky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0"/>
            <a:r>
              <a:rPr lang="cs-CZ" dirty="0"/>
              <a:t>nemocenské </a:t>
            </a:r>
          </a:p>
          <a:p>
            <a:pPr lvl="0"/>
            <a:r>
              <a:rPr lang="cs-CZ" dirty="0"/>
              <a:t>ošetřovné</a:t>
            </a:r>
          </a:p>
          <a:p>
            <a:pPr lvl="0"/>
            <a:r>
              <a:rPr lang="cs-CZ" dirty="0"/>
              <a:t>vyrovnávací příspěvek v těhotenství a mateřství</a:t>
            </a:r>
          </a:p>
          <a:p>
            <a:r>
              <a:rPr lang="cs-CZ" dirty="0"/>
              <a:t>peněžitá pomoc v mateřství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75230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Nemocenské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Zaměstnanec, který je uznán ošetřujícím lékařem dočasně práce neschopným, má nárok na nemocenské </a:t>
            </a:r>
            <a:r>
              <a:rPr lang="cs-CZ" b="1" dirty="0"/>
              <a:t>od 4. kalendářního </a:t>
            </a:r>
            <a:r>
              <a:rPr lang="cs-CZ" dirty="0" smtClean="0"/>
              <a:t>dne (karanténa od 1.dne) trvání </a:t>
            </a:r>
            <a:r>
              <a:rPr lang="cs-CZ" dirty="0"/>
              <a:t>jeho dočasné pracovní neschopnosti do konce dočasné pracovní neschopnosti, maximálně však 380 kalendářních dnů </a:t>
            </a:r>
            <a:endParaRPr lang="cs-CZ" dirty="0" smtClean="0"/>
          </a:p>
          <a:p>
            <a:r>
              <a:rPr lang="cs-CZ" dirty="0" smtClean="0"/>
              <a:t>Výše </a:t>
            </a:r>
            <a:r>
              <a:rPr lang="cs-CZ" dirty="0"/>
              <a:t>nemocenského je </a:t>
            </a:r>
            <a:r>
              <a:rPr lang="cs-CZ" b="1" dirty="0"/>
              <a:t>60% z denního vyměřovacího základu.</a:t>
            </a:r>
            <a:endParaRPr lang="cs-CZ" dirty="0"/>
          </a:p>
          <a:p>
            <a:r>
              <a:rPr lang="cs-CZ" dirty="0" smtClean="0"/>
              <a:t>Nemocenskou vyplácí </a:t>
            </a:r>
            <a:r>
              <a:rPr lang="cs-CZ" dirty="0"/>
              <a:t>zaměstnavatel od 4. - 22. dne, poté přebírá OSSZ.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76828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Ošetřovné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Na ošetřovné </a:t>
            </a:r>
            <a:r>
              <a:rPr lang="cs-CZ" dirty="0" smtClean="0"/>
              <a:t>má </a:t>
            </a:r>
            <a:r>
              <a:rPr lang="cs-CZ" dirty="0"/>
              <a:t>nárok zaměstnanec, který nemůže pracovat z důvodu, že musí</a:t>
            </a:r>
          </a:p>
          <a:p>
            <a:pPr lvl="0">
              <a:buFont typeface="Wingdings" pitchFamily="2" charset="2"/>
              <a:buChar char="§"/>
            </a:pPr>
            <a:r>
              <a:rPr lang="cs-CZ" b="1" dirty="0"/>
              <a:t>ošetřovat nemocného</a:t>
            </a:r>
            <a:r>
              <a:rPr lang="cs-CZ" dirty="0"/>
              <a:t> člena domácnosti, </a:t>
            </a:r>
            <a:r>
              <a:rPr lang="cs-CZ" dirty="0" smtClean="0"/>
              <a:t>nebo</a:t>
            </a:r>
          </a:p>
          <a:p>
            <a:pPr lvl="0">
              <a:buFont typeface="Wingdings" pitchFamily="2" charset="2"/>
              <a:buChar char="§"/>
            </a:pPr>
            <a:r>
              <a:rPr lang="cs-CZ" b="1" dirty="0" smtClean="0"/>
              <a:t>pečovat </a:t>
            </a:r>
            <a:r>
              <a:rPr lang="cs-CZ" b="1" dirty="0"/>
              <a:t>o zdravé dítě mladší 10 let, protože</a:t>
            </a:r>
            <a:r>
              <a:rPr lang="cs-CZ" dirty="0"/>
              <a:t> školské nebo dětské zařízení bylo </a:t>
            </a:r>
            <a:r>
              <a:rPr lang="cs-CZ" dirty="0" smtClean="0"/>
              <a:t>uzavřeno, </a:t>
            </a:r>
            <a:r>
              <a:rPr lang="cs-CZ" dirty="0"/>
              <a:t>dítěti byla nařízena karanténa, nebo osoba, která jinak o dítě pečuje, sama onemocněla</a:t>
            </a:r>
            <a:r>
              <a:rPr lang="cs-CZ" dirty="0" smtClean="0"/>
              <a:t>.</a:t>
            </a:r>
          </a:p>
          <a:p>
            <a:pPr lvl="0"/>
            <a:r>
              <a:rPr lang="cs-CZ" dirty="0" smtClean="0"/>
              <a:t>Podpůrčí doba je 9 kalendářních dní, u osamělého rodiče 16 dní, vyplácí se od 1. dne 60% denního vyměřovacího základu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2160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Vyrovnávací příspěvek v těhotenství a mateřství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náleží zaměstnankyni, která byla z důvodu těhotenství, mateřství nebo kojení převedena na jinou práci a z tohoto důvodu dosahuje bez svého zavinění nižšího příjmu než před </a:t>
            </a:r>
            <a:r>
              <a:rPr lang="cs-CZ" dirty="0" smtClean="0"/>
              <a:t>převedením</a:t>
            </a:r>
          </a:p>
          <a:p>
            <a:r>
              <a:rPr lang="cs-CZ" dirty="0"/>
              <a:t>n</a:t>
            </a:r>
            <a:r>
              <a:rPr lang="cs-CZ" dirty="0" smtClean="0"/>
              <a:t>áleží za </a:t>
            </a:r>
            <a:r>
              <a:rPr lang="cs-CZ" dirty="0"/>
              <a:t>kalendářní dny, v nichž trvalo převedení na jinou práci, nejdéle do počátku 6. týdne před očekávaným dnem porodu</a:t>
            </a:r>
            <a:r>
              <a:rPr lang="cs-CZ" dirty="0" smtClean="0"/>
              <a:t>;</a:t>
            </a:r>
          </a:p>
          <a:p>
            <a:r>
              <a:rPr lang="cs-CZ" dirty="0" smtClean="0"/>
              <a:t>Výše činí rozdíl mezi platem předtím a nyní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4088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Peněžitá pomoc v mateřství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účast </a:t>
            </a:r>
            <a:r>
              <a:rPr lang="cs-CZ" dirty="0"/>
              <a:t>na nemocenském </a:t>
            </a:r>
            <a:r>
              <a:rPr lang="cs-CZ" dirty="0" smtClean="0"/>
              <a:t>pojištění 2 roky po </a:t>
            </a:r>
            <a:r>
              <a:rPr lang="cs-CZ" dirty="0"/>
              <a:t>dobu aspoň 270 dnů. </a:t>
            </a:r>
            <a:endParaRPr lang="cs-CZ" dirty="0" smtClean="0"/>
          </a:p>
          <a:p>
            <a:r>
              <a:rPr lang="cs-CZ" dirty="0" smtClean="0"/>
              <a:t>OSVČ účast na </a:t>
            </a:r>
            <a:r>
              <a:rPr lang="cs-CZ" dirty="0"/>
              <a:t>nemocenském pojištění jako OSVČ po dobu aspoň 180 kalendářních dnů v posledním </a:t>
            </a:r>
            <a:r>
              <a:rPr lang="cs-CZ" dirty="0" smtClean="0"/>
              <a:t>roce</a:t>
            </a:r>
          </a:p>
          <a:p>
            <a:r>
              <a:rPr lang="cs-CZ" dirty="0" smtClean="0"/>
              <a:t>od </a:t>
            </a:r>
            <a:r>
              <a:rPr lang="cs-CZ" dirty="0"/>
              <a:t>8. -</a:t>
            </a:r>
            <a:r>
              <a:rPr lang="cs-CZ" dirty="0" smtClean="0"/>
              <a:t> </a:t>
            </a:r>
            <a:r>
              <a:rPr lang="cs-CZ" dirty="0"/>
              <a:t>6. týdne před očekávaným dnem </a:t>
            </a:r>
            <a:r>
              <a:rPr lang="cs-CZ" dirty="0" smtClean="0"/>
              <a:t>porodu </a:t>
            </a:r>
          </a:p>
          <a:p>
            <a:r>
              <a:rPr lang="cs-CZ" dirty="0"/>
              <a:t>p</a:t>
            </a:r>
            <a:r>
              <a:rPr lang="cs-CZ" dirty="0" smtClean="0"/>
              <a:t>odpůrčí </a:t>
            </a:r>
            <a:r>
              <a:rPr lang="cs-CZ" dirty="0"/>
              <a:t>doba činí 28 týdnů </a:t>
            </a:r>
            <a:r>
              <a:rPr lang="cs-CZ" dirty="0" smtClean="0"/>
              <a:t>(2 a více dětí 37 </a:t>
            </a:r>
            <a:r>
              <a:rPr lang="cs-CZ" dirty="0" err="1" smtClean="0"/>
              <a:t>tý</a:t>
            </a:r>
            <a:r>
              <a:rPr lang="cs-CZ" dirty="0" smtClean="0"/>
              <a:t>) </a:t>
            </a:r>
          </a:p>
          <a:p>
            <a:r>
              <a:rPr lang="cs-CZ" dirty="0" smtClean="0"/>
              <a:t>Výše </a:t>
            </a:r>
            <a:r>
              <a:rPr lang="cs-CZ" dirty="0"/>
              <a:t>PPM je </a:t>
            </a:r>
            <a:r>
              <a:rPr lang="cs-CZ" b="1" dirty="0"/>
              <a:t>70% </a:t>
            </a:r>
            <a:r>
              <a:rPr lang="cs-CZ" dirty="0"/>
              <a:t>denního vyměřovacího základu.</a:t>
            </a:r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2656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Peněžitá pomoc v mateřství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Při převzetí dítěte </a:t>
            </a:r>
            <a:r>
              <a:rPr lang="cs-CZ" dirty="0"/>
              <a:t>do </a:t>
            </a:r>
            <a:r>
              <a:rPr lang="cs-CZ" dirty="0" smtClean="0"/>
              <a:t>péče je </a:t>
            </a:r>
            <a:r>
              <a:rPr lang="cs-CZ" dirty="0"/>
              <a:t>podpůrčí doba 22 týdnů (31 týdnů při převzetí </a:t>
            </a:r>
            <a:r>
              <a:rPr lang="cs-CZ" dirty="0" smtClean="0"/>
              <a:t>2 a více dětí).</a:t>
            </a:r>
          </a:p>
          <a:p>
            <a:r>
              <a:rPr lang="cs-CZ" dirty="0"/>
              <a:t>Zákon </a:t>
            </a:r>
            <a:r>
              <a:rPr lang="cs-CZ" b="1" dirty="0"/>
              <a:t>umožňuje střídání matky dítěte s jejím manželem či otcem dítěte v péči o dítě</a:t>
            </a:r>
            <a:r>
              <a:rPr lang="cs-CZ" dirty="0"/>
              <a:t>, a to na základě písemné dohody, </a:t>
            </a:r>
            <a:r>
              <a:rPr lang="cs-CZ" dirty="0" smtClean="0"/>
              <a:t>každý </a:t>
            </a:r>
            <a:r>
              <a:rPr lang="cs-CZ" dirty="0"/>
              <a:t>z nich má při této péči o dítě nárok na výplatu </a:t>
            </a:r>
            <a:r>
              <a:rPr lang="cs-CZ" dirty="0" smtClean="0"/>
              <a:t>PPM. </a:t>
            </a:r>
            <a:r>
              <a:rPr lang="cs-CZ" dirty="0"/>
              <a:t>Střídání se umožňuje od počátku 7. týdne ode dne porodu a četnost střídání omezena není.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8771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Státní sociální podpora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Systém poskytování peněžitých dávek v případech definovaných </a:t>
            </a:r>
            <a:r>
              <a:rPr lang="cs-CZ" dirty="0" smtClean="0"/>
              <a:t>zákonem č.117/1995 Sb. O státní sociální podpoře</a:t>
            </a:r>
            <a:endParaRPr lang="cs-CZ" dirty="0"/>
          </a:p>
          <a:p>
            <a:pPr lvl="0"/>
            <a:r>
              <a:rPr lang="cs-CZ" dirty="0"/>
              <a:t>Stát se podílí na krytí nákladů na výživu a základní osobní potřeby dětí a rodin</a:t>
            </a:r>
          </a:p>
          <a:p>
            <a:pPr lvl="0"/>
            <a:r>
              <a:rPr lang="cs-CZ" dirty="0"/>
              <a:t>Řízení o dávku je zahájeno na základě písemné žádosti oprávněné osoby na oddělení SSP</a:t>
            </a:r>
          </a:p>
          <a:p>
            <a:pPr lvl="0"/>
            <a:r>
              <a:rPr lang="cs-CZ" dirty="0"/>
              <a:t>Hrazeno ze státního </a:t>
            </a:r>
            <a:r>
              <a:rPr lang="cs-CZ" dirty="0" smtClean="0"/>
              <a:t>rozpočtu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66632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Dávky státní sociální podpory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Závislé na výši příjmů rodiny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Přídavek na dítě</a:t>
            </a:r>
          </a:p>
          <a:p>
            <a:r>
              <a:rPr lang="cs-CZ" dirty="0" smtClean="0"/>
              <a:t>Příspěvek na bydlení</a:t>
            </a:r>
          </a:p>
          <a:p>
            <a:r>
              <a:rPr lang="cs-CZ" dirty="0" smtClean="0"/>
              <a:t>Porodné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Všechny dávky SSP vyplácí ÚP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Nezávislé na výši příjmů rodiny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 smtClean="0"/>
              <a:t>Rodičovský příspěvek</a:t>
            </a:r>
          </a:p>
          <a:p>
            <a:r>
              <a:rPr lang="cs-CZ" dirty="0" smtClean="0"/>
              <a:t>Dávky pěstounské péče</a:t>
            </a:r>
          </a:p>
          <a:p>
            <a:r>
              <a:rPr lang="cs-CZ" dirty="0" smtClean="0"/>
              <a:t>Pohřebné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17162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Přídavek na dítě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Nárok </a:t>
            </a:r>
            <a:r>
              <a:rPr lang="cs-CZ" dirty="0" smtClean="0"/>
              <a:t>má </a:t>
            </a:r>
            <a:r>
              <a:rPr lang="cs-CZ" dirty="0"/>
              <a:t>nezaopatřené dítě, které žije v rodině, jejíž rozhodný příjem je nižší než  </a:t>
            </a:r>
            <a:r>
              <a:rPr lang="cs-CZ" b="1" dirty="0"/>
              <a:t>2,4násobek částky životního minima rodiny</a:t>
            </a:r>
            <a:r>
              <a:rPr lang="cs-CZ" dirty="0"/>
              <a:t>. </a:t>
            </a:r>
            <a:r>
              <a:rPr lang="cs-CZ" dirty="0" smtClean="0"/>
              <a:t>Posuzuje se příjem </a:t>
            </a:r>
            <a:r>
              <a:rPr lang="cs-CZ" dirty="0"/>
              <a:t>za předchozí kalendářní </a:t>
            </a:r>
            <a:r>
              <a:rPr lang="cs-CZ" dirty="0" smtClean="0"/>
              <a:t>rok</a:t>
            </a:r>
            <a:r>
              <a:rPr lang="cs-CZ" dirty="0"/>
              <a:t>.</a:t>
            </a:r>
            <a:r>
              <a:rPr lang="cs-CZ" dirty="0" smtClean="0"/>
              <a:t> </a:t>
            </a:r>
          </a:p>
          <a:p>
            <a:r>
              <a:rPr lang="cs-CZ" dirty="0" smtClean="0"/>
              <a:t>Přídavek </a:t>
            </a:r>
            <a:r>
              <a:rPr lang="cs-CZ" dirty="0"/>
              <a:t>na dítě je poskytován ve třech výších podle věku nezaopatřeného dítěte.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2748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Výše přídavku na dítě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79260235"/>
              </p:ext>
            </p:extLst>
          </p:nvPr>
        </p:nvGraphicFramePr>
        <p:xfrm>
          <a:off x="1187624" y="2132856"/>
          <a:ext cx="6336704" cy="34875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8352"/>
                <a:gridCol w="3168352"/>
              </a:tblGrid>
              <a:tr h="666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Věk nezaopatřeného dítěte</a:t>
                      </a:r>
                      <a:endParaRPr lang="cs-C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000" dirty="0">
                          <a:effectLst/>
                        </a:rPr>
                        <a:t>Přídavek na dítě v Kč měsíčně</a:t>
                      </a:r>
                      <a:endParaRPr lang="cs-C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2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Do 6 let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                  500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882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200" baseline="0" dirty="0" smtClean="0">
                          <a:effectLst/>
                        </a:rPr>
                        <a:t>  </a:t>
                      </a:r>
                      <a:r>
                        <a:rPr lang="cs-CZ" sz="2800" baseline="0" dirty="0" smtClean="0">
                          <a:effectLst/>
                        </a:rPr>
                        <a:t>6 </a:t>
                      </a:r>
                      <a:r>
                        <a:rPr lang="cs-CZ" sz="2800" dirty="0" smtClean="0">
                          <a:effectLst/>
                        </a:rPr>
                        <a:t>– </a:t>
                      </a:r>
                      <a:r>
                        <a:rPr lang="cs-CZ" sz="2800" dirty="0">
                          <a:effectLst/>
                        </a:rPr>
                        <a:t>15 let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                  610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82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15 – 26 let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                  700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68909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na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přispívá </a:t>
            </a:r>
            <a:r>
              <a:rPr lang="cs-CZ" dirty="0"/>
              <a:t>na krytí nákladů na bydlení rodinám či jednotlivcům s nízkými </a:t>
            </a:r>
            <a:r>
              <a:rPr lang="cs-CZ" dirty="0" smtClean="0"/>
              <a:t>příjmy</a:t>
            </a:r>
            <a:endParaRPr lang="cs-CZ" dirty="0"/>
          </a:p>
          <a:p>
            <a:r>
              <a:rPr lang="cs-CZ" dirty="0" smtClean="0"/>
              <a:t>zjišťují se příjmy </a:t>
            </a:r>
            <a:r>
              <a:rPr lang="cs-CZ" dirty="0"/>
              <a:t>rodiny za předchozí kalendářní čtvrtletí</a:t>
            </a:r>
          </a:p>
          <a:p>
            <a:r>
              <a:rPr lang="cs-CZ" dirty="0"/>
              <a:t>n</a:t>
            </a:r>
            <a:r>
              <a:rPr lang="cs-CZ" dirty="0" smtClean="0"/>
              <a:t>árok má </a:t>
            </a:r>
            <a:r>
              <a:rPr lang="cs-CZ" dirty="0"/>
              <a:t>vlastník nebo nájemce bytu, který je v bytě přihlášen k trvalému </a:t>
            </a:r>
            <a:r>
              <a:rPr lang="cs-CZ" dirty="0" smtClean="0"/>
              <a:t>pobytu </a:t>
            </a:r>
            <a:endParaRPr lang="cs-CZ" dirty="0"/>
          </a:p>
          <a:p>
            <a:pPr>
              <a:buFont typeface="Wingdings" pitchFamily="2" charset="2"/>
              <a:buChar char="§"/>
            </a:pPr>
            <a:r>
              <a:rPr lang="cs-CZ" dirty="0" smtClean="0"/>
              <a:t>výše příspěvku se </a:t>
            </a:r>
            <a:r>
              <a:rPr lang="cs-CZ" dirty="0"/>
              <a:t>stanoví jako rozdíl mezi normativními náklady na bydlení a násobkem rozhodného příjmu a koeficientu 0,30 (v  Praze 0,35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6977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00219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Porodné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Nárok </a:t>
            </a:r>
            <a:r>
              <a:rPr lang="cs-CZ" dirty="0" smtClean="0"/>
              <a:t>je </a:t>
            </a:r>
            <a:r>
              <a:rPr lang="cs-CZ" dirty="0"/>
              <a:t>vázán na stanovenou hranici příjmů v rodině, která </a:t>
            </a:r>
            <a:r>
              <a:rPr lang="cs-CZ" dirty="0" smtClean="0"/>
              <a:t>je v kalendářním čtvrtletí (než se dítě narodilo) </a:t>
            </a:r>
            <a:r>
              <a:rPr lang="cs-CZ" dirty="0"/>
              <a:t>nižší než </a:t>
            </a:r>
            <a:r>
              <a:rPr lang="cs-CZ" dirty="0" smtClean="0"/>
              <a:t>2,4násobek ŽM rodiny</a:t>
            </a:r>
          </a:p>
          <a:p>
            <a:r>
              <a:rPr lang="cs-CZ" dirty="0"/>
              <a:t>Porodné náleží ženě, která porodila své první živé dítě </a:t>
            </a:r>
          </a:p>
          <a:p>
            <a:r>
              <a:rPr lang="cs-CZ" dirty="0" smtClean="0"/>
              <a:t>osobě, </a:t>
            </a:r>
            <a:r>
              <a:rPr lang="cs-CZ" dirty="0"/>
              <a:t>která převzala dítě </a:t>
            </a:r>
            <a:r>
              <a:rPr lang="cs-CZ" dirty="0" smtClean="0"/>
              <a:t>mladší 1 </a:t>
            </a:r>
            <a:r>
              <a:rPr lang="cs-CZ" dirty="0"/>
              <a:t>roku do trvalé péče nahrazující péči </a:t>
            </a:r>
            <a:r>
              <a:rPr lang="cs-CZ" dirty="0" smtClean="0"/>
              <a:t>rodičů</a:t>
            </a:r>
          </a:p>
          <a:p>
            <a:r>
              <a:rPr lang="cs-CZ" dirty="0" smtClean="0"/>
              <a:t>Výše:  </a:t>
            </a:r>
            <a:r>
              <a:rPr lang="cs-CZ" dirty="0"/>
              <a:t>13 000 </a:t>
            </a:r>
            <a:r>
              <a:rPr lang="cs-CZ" dirty="0" smtClean="0"/>
              <a:t>Kč, při 2 a více dětech </a:t>
            </a:r>
            <a:r>
              <a:rPr lang="cs-CZ" dirty="0"/>
              <a:t>19 500 </a:t>
            </a:r>
            <a:r>
              <a:rPr lang="cs-CZ" dirty="0" smtClean="0"/>
              <a:t>Kč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02324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Rodičovský příspěvek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</a:t>
            </a:r>
            <a:r>
              <a:rPr lang="cs-CZ" dirty="0" smtClean="0"/>
              <a:t>árok má rodič pečující celý měsíc osobně, celodenně </a:t>
            </a:r>
            <a:r>
              <a:rPr lang="cs-CZ" dirty="0"/>
              <a:t>a řádně </a:t>
            </a:r>
            <a:r>
              <a:rPr lang="cs-CZ" dirty="0" smtClean="0"/>
              <a:t>o</a:t>
            </a:r>
            <a:r>
              <a:rPr lang="cs-CZ" dirty="0"/>
              <a:t> dítě, které je nejmladší v rodině. </a:t>
            </a:r>
            <a:endParaRPr lang="cs-CZ" dirty="0" smtClean="0"/>
          </a:p>
          <a:p>
            <a:r>
              <a:rPr lang="cs-CZ" dirty="0" smtClean="0"/>
              <a:t>RP ve výši 220 000 Kč</a:t>
            </a:r>
          </a:p>
          <a:p>
            <a:r>
              <a:rPr lang="cs-CZ" dirty="0" smtClean="0"/>
              <a:t>Lze měnit výši, po 3 měsících</a:t>
            </a:r>
          </a:p>
          <a:p>
            <a:r>
              <a:rPr lang="cs-CZ" dirty="0" smtClean="0"/>
              <a:t>Do výše max. částky, do 4 let věku dítěte</a:t>
            </a:r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996952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377982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Rodičovský příspěvek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U zdravotně postižených </a:t>
            </a:r>
            <a:r>
              <a:rPr lang="cs-CZ" dirty="0" smtClean="0"/>
              <a:t>dětí</a:t>
            </a:r>
          </a:p>
          <a:p>
            <a:pPr lvl="0"/>
            <a:r>
              <a:rPr lang="cs-CZ" dirty="0" smtClean="0"/>
              <a:t>po </a:t>
            </a:r>
            <a:r>
              <a:rPr lang="cs-CZ" dirty="0" smtClean="0"/>
              <a:t>1 </a:t>
            </a:r>
            <a:r>
              <a:rPr lang="cs-CZ" dirty="0" smtClean="0"/>
              <a:t>roku věku </a:t>
            </a:r>
            <a:r>
              <a:rPr lang="cs-CZ" dirty="0" smtClean="0"/>
              <a:t>- vždy jedna dávka – RP – </a:t>
            </a:r>
            <a:r>
              <a:rPr lang="cs-CZ" dirty="0" err="1" smtClean="0"/>
              <a:t>PnP</a:t>
            </a:r>
            <a:endParaRPr lang="cs-CZ" dirty="0" smtClean="0"/>
          </a:p>
          <a:p>
            <a:pPr lvl="0"/>
            <a:r>
              <a:rPr lang="cs-CZ" dirty="0" smtClean="0"/>
              <a:t>posouzené děti starší 3. let </a:t>
            </a:r>
            <a:r>
              <a:rPr lang="cs-CZ" dirty="0" smtClean="0"/>
              <a:t>- </a:t>
            </a:r>
            <a:r>
              <a:rPr lang="cs-CZ" dirty="0" err="1" smtClean="0"/>
              <a:t>PnP</a:t>
            </a:r>
            <a:r>
              <a:rPr lang="cs-CZ" dirty="0" smtClean="0"/>
              <a:t> </a:t>
            </a:r>
            <a:r>
              <a:rPr lang="cs-CZ" dirty="0" smtClean="0"/>
              <a:t>automaticky</a:t>
            </a:r>
          </a:p>
          <a:p>
            <a:pPr lvl="0"/>
            <a:r>
              <a:rPr lang="cs-CZ" dirty="0" err="1" smtClean="0"/>
              <a:t>PnP</a:t>
            </a:r>
            <a:r>
              <a:rPr lang="cs-CZ" dirty="0" smtClean="0"/>
              <a:t> </a:t>
            </a:r>
            <a:r>
              <a:rPr lang="cs-CZ" dirty="0" smtClean="0"/>
              <a:t>bude navýšen o 2 000 Kč, pokud příjmy oprávněné osoby a osob s ní společně posuzovaných nedosahují částky dvounásobku životního minima rodiny</a:t>
            </a:r>
          </a:p>
          <a:p>
            <a:pPr lvl="0">
              <a:buNone/>
            </a:pPr>
            <a:endParaRPr lang="cs-CZ" dirty="0" smtClean="0"/>
          </a:p>
          <a:p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33570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Podmínka řádné celodenní péče je splněna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cs-CZ" dirty="0" smtClean="0"/>
              <a:t>Dítě mladší </a:t>
            </a:r>
            <a:r>
              <a:rPr lang="cs-CZ" dirty="0" smtClean="0"/>
              <a:t>2 </a:t>
            </a:r>
            <a:r>
              <a:rPr lang="cs-CZ" dirty="0" smtClean="0"/>
              <a:t>let - jesle, MŠ </a:t>
            </a:r>
            <a:r>
              <a:rPr lang="cs-CZ" dirty="0" smtClean="0"/>
              <a:t>– 46/hod měsíc</a:t>
            </a: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Dítě starší </a:t>
            </a:r>
            <a:r>
              <a:rPr lang="cs-CZ" dirty="0" smtClean="0"/>
              <a:t>2 </a:t>
            </a:r>
            <a:r>
              <a:rPr lang="cs-CZ" dirty="0" smtClean="0"/>
              <a:t>let – MŠ – </a:t>
            </a:r>
            <a:r>
              <a:rPr lang="cs-CZ" dirty="0" smtClean="0"/>
              <a:t>bez omezení</a:t>
            </a: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U zdravotně postižených dětí platí totéž – zařízení </a:t>
            </a:r>
            <a:r>
              <a:rPr lang="cs-CZ" dirty="0" err="1" smtClean="0"/>
              <a:t>rhb</a:t>
            </a:r>
            <a:r>
              <a:rPr lang="cs-CZ" dirty="0" smtClean="0"/>
              <a:t>, speciální třídy MŠ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Příjem rodiče není sledován, dodrží-li péči o dítě </a:t>
            </a:r>
          </a:p>
          <a:p>
            <a:pPr>
              <a:buFont typeface="Wingdings" pitchFamily="2" charset="2"/>
              <a:buChar char="q"/>
            </a:pPr>
            <a:r>
              <a:rPr lang="cs-CZ" dirty="0" smtClean="0"/>
              <a:t>Při nároku na PPM s dalším dítětem, zaniká nárok na RP </a:t>
            </a:r>
            <a:r>
              <a:rPr lang="cs-CZ" b="1" dirty="0" smtClean="0"/>
              <a:t>na </a:t>
            </a:r>
            <a:r>
              <a:rPr lang="cs-CZ" b="1" dirty="0"/>
              <a:t>starší dítě </a:t>
            </a:r>
            <a:r>
              <a:rPr lang="cs-CZ" b="1" dirty="0" smtClean="0"/>
              <a:t>zaniká</a:t>
            </a:r>
            <a:r>
              <a:rPr lang="cs-CZ" dirty="0" smtClean="0"/>
              <a:t>. Nahlásit ÚP. </a:t>
            </a:r>
            <a:endParaRPr lang="cs-CZ" dirty="0"/>
          </a:p>
          <a:p>
            <a:pPr>
              <a:buFont typeface="Wingdings" pitchFamily="2" charset="2"/>
              <a:buChar char="q"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52968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Dávky pěstounské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Dávky pěstounské péče jsou čtyři a jsou určeny ke krytí nákladů svěřených dětí, na odměnu pěstouna a další náklady spojené s touto péčí. </a:t>
            </a:r>
          </a:p>
          <a:p>
            <a:r>
              <a:rPr lang="cs-CZ" dirty="0"/>
              <a:t>Vedle dávek pěstounské péče náleží dítěti i pěstounovi i další dávky </a:t>
            </a:r>
            <a:r>
              <a:rPr lang="cs-CZ" dirty="0" smtClean="0"/>
              <a:t>SSP, </a:t>
            </a:r>
            <a:r>
              <a:rPr lang="cs-CZ" dirty="0"/>
              <a:t>například přídavek na dítě, rodičovský příspěvek a další vyjma sociálního příplatku.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22482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na úhradu potřeb dítěte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Nárok vzniká svěřením dítěte do</a:t>
            </a:r>
            <a:r>
              <a:rPr lang="cs-CZ" dirty="0"/>
              <a:t> pěstounské péče. Příspěvek se poskytuje do dosažení zletilosti dítěte nebo nejdéle do 26 </a:t>
            </a:r>
            <a:r>
              <a:rPr lang="cs-CZ" dirty="0" smtClean="0"/>
              <a:t>let.</a:t>
            </a:r>
          </a:p>
          <a:p>
            <a:r>
              <a:rPr lang="cs-CZ" dirty="0"/>
              <a:t>Výše příspěvku na úhradu potřeb nezaopatřeného dítěte činí 2,3násobek životního minima </a:t>
            </a:r>
            <a:r>
              <a:rPr lang="cs-CZ" dirty="0" smtClean="0"/>
              <a:t>dítěte, u zdravotně postiženého dítěte se zvyšuje.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6756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na úhradu potřeb dítěte</a:t>
            </a:r>
            <a:endParaRPr lang="cs-CZ" dirty="0"/>
          </a:p>
        </p:txBody>
      </p:sp>
      <p:pic>
        <p:nvPicPr>
          <p:cNvPr id="204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704856" cy="403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10441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Odměna pěstouna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Výše odměny činí součin </a:t>
            </a:r>
            <a:r>
              <a:rPr lang="cs-CZ" dirty="0" smtClean="0"/>
              <a:t>ŽM </a:t>
            </a:r>
            <a:r>
              <a:rPr lang="cs-CZ" dirty="0"/>
              <a:t>jednotlivce a koeficientu 1.0 za každé svěřené </a:t>
            </a:r>
            <a:r>
              <a:rPr lang="cs-CZ" dirty="0" smtClean="0"/>
              <a:t>dítě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01924603"/>
              </p:ext>
            </p:extLst>
          </p:nvPr>
        </p:nvGraphicFramePr>
        <p:xfrm>
          <a:off x="827584" y="2708920"/>
          <a:ext cx="7272808" cy="3600400"/>
        </p:xfrm>
        <a:graphic>
          <a:graphicData uri="http://schemas.openxmlformats.org/presentationml/2006/ole">
            <p:oleObj spid="_x0000_s4099" name="Dokument" r:id="rId3" imgW="5784838" imgH="1704795" progId="Word.Document.12">
              <p:embed/>
            </p:oleObj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95559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při převzetí dítěte</a:t>
            </a:r>
            <a:endParaRPr lang="cs-CZ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92088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99524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Příspěvek na zakoupení motorového vozidla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náleží pěstounovi, který má v pěstounské péči nejméně čtyři </a:t>
            </a:r>
            <a:r>
              <a:rPr lang="cs-CZ" dirty="0" smtClean="0"/>
              <a:t>děti</a:t>
            </a:r>
          </a:p>
          <a:p>
            <a:r>
              <a:rPr lang="cs-CZ" dirty="0" smtClean="0"/>
              <a:t>Podmínkou </a:t>
            </a:r>
            <a:r>
              <a:rPr lang="cs-CZ" dirty="0"/>
              <a:t>nároku dále je, že vozidlo nesmí pěstoun používat pro výdělečnou činnost. </a:t>
            </a:r>
            <a:endParaRPr lang="cs-CZ" dirty="0" smtClean="0"/>
          </a:p>
          <a:p>
            <a:r>
              <a:rPr lang="cs-CZ" dirty="0" smtClean="0"/>
              <a:t>Příspěvek </a:t>
            </a:r>
            <a:r>
              <a:rPr lang="cs-CZ" dirty="0"/>
              <a:t>je poskytován ve výši 70 % pořizovací ceny vozidla, resp. ceny opravy vozidla, nejvýše však 100 000 Kč.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12642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Pohřebné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</a:t>
            </a:r>
            <a:r>
              <a:rPr lang="cs-CZ" dirty="0" smtClean="0"/>
              <a:t>árok má </a:t>
            </a:r>
            <a:r>
              <a:rPr lang="cs-CZ" dirty="0"/>
              <a:t>osoba, jež vypravila pohřeb nezaopatřenému dítěti, nebo osobě, která byla rodičem nezaopatřeného </a:t>
            </a:r>
            <a:r>
              <a:rPr lang="cs-CZ" dirty="0" smtClean="0"/>
              <a:t>dítěte (trvalý pobyt v ČR)</a:t>
            </a:r>
          </a:p>
          <a:p>
            <a:endParaRPr lang="cs-CZ" dirty="0"/>
          </a:p>
          <a:p>
            <a:r>
              <a:rPr lang="cs-CZ" dirty="0" smtClean="0"/>
              <a:t>Výše </a:t>
            </a:r>
            <a:r>
              <a:rPr lang="cs-CZ" dirty="0"/>
              <a:t>pohřebného je stanovena pevnou částkou 5 000 Kč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85838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u="sng" dirty="0"/>
              <a:t>Pomoc v hmotné nouzi</a:t>
            </a:r>
            <a:endParaRPr lang="cs-CZ" dirty="0"/>
          </a:p>
          <a:p>
            <a:pPr lvl="0"/>
            <a:r>
              <a:rPr lang="cs-CZ" dirty="0"/>
              <a:t>Poskytována občanům v hmotné nouzi k uspokojení jejich základních potřeb v nezbytném rozsahu</a:t>
            </a:r>
          </a:p>
          <a:p>
            <a:r>
              <a:rPr lang="cs-CZ" dirty="0"/>
              <a:t>Zákon č. 111/2006 Sb. O pomoci v hmotné nouzi </a:t>
            </a: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16376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 hmotné nouzi není osoba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která prokazatelně neprojevuje snahu zvýšit si příjem vlastním přičiněním,</a:t>
            </a:r>
          </a:p>
          <a:p>
            <a:pPr lvl="0"/>
            <a:r>
              <a:rPr lang="cs-CZ" dirty="0"/>
              <a:t>která není v pracovním </a:t>
            </a:r>
            <a:r>
              <a:rPr lang="cs-CZ" dirty="0" smtClean="0"/>
              <a:t>vztahu</a:t>
            </a:r>
            <a:r>
              <a:rPr lang="cs-CZ" dirty="0"/>
              <a:t>, nevykonává samostatnou výdělečnou činnost a není vedena v evidenci uchazečů o zaměstnání,</a:t>
            </a:r>
          </a:p>
          <a:p>
            <a:pPr lvl="0"/>
            <a:r>
              <a:rPr lang="cs-CZ" dirty="0"/>
              <a:t>která je vedena v evidenci uchazečů o zaměstnání a bez vážných důvodů odmítla vykonávat krátkodobé </a:t>
            </a:r>
            <a:r>
              <a:rPr lang="cs-CZ" dirty="0" smtClean="0"/>
              <a:t>zaměstnání,</a:t>
            </a:r>
          </a:p>
          <a:p>
            <a:pPr lvl="0"/>
            <a:r>
              <a:rPr lang="cs-CZ" dirty="0"/>
              <a:t>která nastoupila výkon zabezpečovací detence nebo trestu odnětí svobody nebo byla vzata do vazby </a:t>
            </a:r>
            <a:r>
              <a:rPr lang="cs-CZ" dirty="0" smtClean="0"/>
              <a:t>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88707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Dávky pomoci v hmotné nouzi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q"/>
            </a:pPr>
            <a:r>
              <a:rPr lang="cs-CZ" dirty="0" smtClean="0"/>
              <a:t>příspěvek </a:t>
            </a:r>
            <a:r>
              <a:rPr lang="cs-CZ" dirty="0"/>
              <a:t>na </a:t>
            </a:r>
            <a:r>
              <a:rPr lang="cs-CZ" dirty="0" smtClean="0"/>
              <a:t>živobytí</a:t>
            </a:r>
            <a:endParaRPr lang="cs-CZ" sz="2400" dirty="0" smtClean="0"/>
          </a:p>
          <a:p>
            <a:pPr lvl="1">
              <a:buFont typeface="Wingdings" pitchFamily="2" charset="2"/>
              <a:buChar char="q"/>
            </a:pPr>
            <a:r>
              <a:rPr lang="cs-CZ" dirty="0" smtClean="0"/>
              <a:t>doplatek </a:t>
            </a:r>
            <a:r>
              <a:rPr lang="cs-CZ" dirty="0"/>
              <a:t>na </a:t>
            </a:r>
            <a:r>
              <a:rPr lang="cs-CZ" dirty="0" smtClean="0"/>
              <a:t>bydlení</a:t>
            </a:r>
            <a:endParaRPr lang="cs-CZ" sz="2400" dirty="0" smtClean="0"/>
          </a:p>
          <a:p>
            <a:pPr lvl="1">
              <a:buFont typeface="Wingdings" pitchFamily="2" charset="2"/>
              <a:buChar char="q"/>
            </a:pPr>
            <a:r>
              <a:rPr lang="cs-CZ" dirty="0" smtClean="0"/>
              <a:t>mimořádná </a:t>
            </a:r>
            <a:r>
              <a:rPr lang="cs-CZ" dirty="0"/>
              <a:t>okamžitá pomoc</a:t>
            </a:r>
            <a:endParaRPr lang="cs-CZ" sz="2400" dirty="0"/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O</a:t>
            </a:r>
            <a:r>
              <a:rPr lang="cs-CZ" dirty="0"/>
              <a:t> dávkách pomoci v hmotné nouzi rozhodují a </a:t>
            </a:r>
            <a:r>
              <a:rPr lang="cs-CZ" dirty="0" smtClean="0"/>
              <a:t>vyplácejí je ÚP.</a:t>
            </a:r>
            <a:endParaRPr lang="cs-CZ" sz="2800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48386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na živobytí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je </a:t>
            </a:r>
            <a:r>
              <a:rPr lang="cs-CZ" dirty="0"/>
              <a:t>základní dávkou pomoci v hmotné nouzi, která pomáhá osobě či rodině při nedostatečném </a:t>
            </a:r>
            <a:r>
              <a:rPr lang="cs-CZ" dirty="0" smtClean="0"/>
              <a:t>příjmu</a:t>
            </a:r>
          </a:p>
          <a:p>
            <a:pPr lvl="0"/>
            <a:r>
              <a:rPr lang="cs-CZ" dirty="0"/>
              <a:t>n</a:t>
            </a:r>
            <a:r>
              <a:rPr lang="cs-CZ" dirty="0" smtClean="0"/>
              <a:t>áleží osobě </a:t>
            </a:r>
            <a:r>
              <a:rPr lang="cs-CZ" dirty="0"/>
              <a:t>či rodině, pokud po odečtení přiměřených nákladů na bydlení nedosahuje příjem této osoby či rodiny částky </a:t>
            </a:r>
            <a:r>
              <a:rPr lang="cs-CZ" dirty="0" smtClean="0"/>
              <a:t>živobytí</a:t>
            </a:r>
            <a:endParaRPr lang="cs-CZ" dirty="0"/>
          </a:p>
          <a:p>
            <a:r>
              <a:rPr lang="cs-CZ" dirty="0" smtClean="0"/>
              <a:t>částka </a:t>
            </a:r>
            <a:r>
              <a:rPr lang="cs-CZ" dirty="0"/>
              <a:t>živobytí je stanovena pro každou osobu </a:t>
            </a:r>
            <a:r>
              <a:rPr lang="cs-CZ" dirty="0" smtClean="0"/>
              <a:t>individuálně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99625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Doplatek na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řeší nedostatek příjmu k uhrazení nákladů na bydlení tam, kde nestačí vlastní příjmy osoby či rodiny včetně příspěvku na bydlení ze systému </a:t>
            </a:r>
            <a:r>
              <a:rPr lang="cs-CZ" dirty="0" smtClean="0"/>
              <a:t>SSP</a:t>
            </a:r>
          </a:p>
          <a:p>
            <a:endParaRPr lang="cs-CZ" dirty="0" smtClean="0"/>
          </a:p>
          <a:p>
            <a:r>
              <a:rPr lang="cs-CZ" dirty="0"/>
              <a:t>v</a:t>
            </a:r>
            <a:r>
              <a:rPr lang="cs-CZ" dirty="0" smtClean="0"/>
              <a:t>ýše </a:t>
            </a:r>
            <a:r>
              <a:rPr lang="cs-CZ" dirty="0"/>
              <a:t>doplatku na bydlení je stanovena tak, aby po zaplacení odůvodněných nákladů na bydlení </a:t>
            </a:r>
            <a:r>
              <a:rPr lang="cs-CZ" dirty="0" smtClean="0"/>
              <a:t>zůstala </a:t>
            </a:r>
            <a:r>
              <a:rPr lang="cs-CZ" dirty="0"/>
              <a:t>osobě či rodině částka </a:t>
            </a:r>
            <a:r>
              <a:rPr lang="cs-CZ" dirty="0" smtClean="0"/>
              <a:t>živobytí</a:t>
            </a:r>
            <a:endParaRPr lang="cs-CZ" dirty="0"/>
          </a:p>
          <a:p>
            <a:pPr lvl="0"/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7855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Mimořádná okamžitá pomoc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Je poskytována osobám, které se ocitnou v situacích, které je nutno bezodkladně řešit. Zákon stanoví pět takových situací:</a:t>
            </a:r>
          </a:p>
          <a:p>
            <a:pPr marL="514350" indent="-514350">
              <a:buAutoNum type="arabicPeriod"/>
            </a:pPr>
            <a:r>
              <a:rPr lang="cs-CZ" dirty="0"/>
              <a:t>n</a:t>
            </a:r>
            <a:r>
              <a:rPr lang="cs-CZ" dirty="0" smtClean="0"/>
              <a:t>ení splněna podmínka hmotné nouze, ale neposkytnutí dávky by osobu ohrozilo na zdraví či životě – výše dávky doplní příjem do EM osoby</a:t>
            </a:r>
          </a:p>
          <a:p>
            <a:pPr marL="514350" indent="-514350">
              <a:buAutoNum type="arabicPeriod"/>
            </a:pPr>
            <a:r>
              <a:rPr lang="cs-CZ" dirty="0" smtClean="0"/>
              <a:t>vážná mimořádná událost –  do 46 890 Kč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06514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Mimořádná okamžitá pomoc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dirty="0" smtClean="0"/>
              <a:t>3. úhrada </a:t>
            </a:r>
            <a:r>
              <a:rPr lang="cs-CZ" dirty="0"/>
              <a:t>jednorázového výdaje (</a:t>
            </a:r>
            <a:r>
              <a:rPr lang="cs-CZ" dirty="0" smtClean="0"/>
              <a:t>osobní doklady) - až </a:t>
            </a:r>
            <a:r>
              <a:rPr lang="cs-CZ" dirty="0"/>
              <a:t>do výše </a:t>
            </a:r>
            <a:r>
              <a:rPr lang="cs-CZ" dirty="0" smtClean="0"/>
              <a:t>výdaje (jednorázového)</a:t>
            </a:r>
          </a:p>
          <a:p>
            <a:pPr marL="0" indent="0">
              <a:buNone/>
            </a:pPr>
            <a:r>
              <a:rPr lang="cs-CZ" dirty="0" smtClean="0"/>
              <a:t>4. prostředky </a:t>
            </a:r>
            <a:r>
              <a:rPr lang="cs-CZ" dirty="0"/>
              <a:t>k nákupu nebo opravě předmětů dlouhodobé potřeby nebo k uhrazení </a:t>
            </a:r>
            <a:r>
              <a:rPr lang="cs-CZ" dirty="0" smtClean="0"/>
              <a:t>nákladů se </a:t>
            </a:r>
            <a:r>
              <a:rPr lang="cs-CZ" dirty="0"/>
              <a:t>vzděláním nebo se zájmovou činností nezaopatřených </a:t>
            </a:r>
            <a:r>
              <a:rPr lang="cs-CZ" dirty="0" smtClean="0"/>
              <a:t>dětí -  do </a:t>
            </a:r>
            <a:r>
              <a:rPr lang="cs-CZ" dirty="0"/>
              <a:t>výše těchto výdajů, </a:t>
            </a:r>
            <a:r>
              <a:rPr lang="cs-CZ" dirty="0" smtClean="0"/>
              <a:t>max. za rok - do </a:t>
            </a:r>
            <a:r>
              <a:rPr lang="cs-CZ" dirty="0"/>
              <a:t>částky 31 260 </a:t>
            </a:r>
            <a:r>
              <a:rPr lang="cs-CZ" dirty="0" smtClean="0"/>
              <a:t>Kč</a:t>
            </a:r>
          </a:p>
          <a:p>
            <a:pPr marL="0" indent="0">
              <a:buNone/>
            </a:pPr>
            <a:r>
              <a:rPr lang="cs-CZ" dirty="0" smtClean="0"/>
              <a:t>5. ohrožení sociálním vyloučením - do </a:t>
            </a:r>
            <a:r>
              <a:rPr lang="cs-CZ" dirty="0"/>
              <a:t>výše 1000 </a:t>
            </a:r>
            <a:r>
              <a:rPr lang="cs-CZ" dirty="0" smtClean="0"/>
              <a:t>Kč</a:t>
            </a:r>
            <a:r>
              <a:rPr lang="cs-CZ" dirty="0"/>
              <a:t>,</a:t>
            </a:r>
            <a:r>
              <a:rPr lang="cs-CZ" dirty="0" smtClean="0"/>
              <a:t> lze opakovaně</a:t>
            </a:r>
            <a:r>
              <a:rPr lang="cs-CZ" dirty="0"/>
              <a:t>, </a:t>
            </a:r>
            <a:r>
              <a:rPr lang="cs-CZ" dirty="0" smtClean="0"/>
              <a:t>max</a:t>
            </a:r>
            <a:r>
              <a:rPr lang="cs-CZ" dirty="0"/>
              <a:t>.</a:t>
            </a:r>
            <a:r>
              <a:rPr lang="cs-CZ" dirty="0" smtClean="0"/>
              <a:t> částkou </a:t>
            </a:r>
            <a:r>
              <a:rPr lang="cs-CZ" dirty="0"/>
              <a:t>12 504 </a:t>
            </a:r>
            <a:r>
              <a:rPr lang="cs-CZ" dirty="0" smtClean="0"/>
              <a:t>Kč ročně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64674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Pomoc osobám těžce zdravotně postiženým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dirty="0" smtClean="0"/>
              <a:t>Výčet dávek</a:t>
            </a:r>
            <a:r>
              <a:rPr lang="cs-CZ" dirty="0" smtClean="0"/>
              <a:t>:</a:t>
            </a:r>
          </a:p>
          <a:p>
            <a:pPr marL="0" lvl="0" indent="0">
              <a:buNone/>
            </a:pPr>
            <a:r>
              <a:rPr lang="cs-CZ" dirty="0" smtClean="0"/>
              <a:t>Příspěvek na mobilitu</a:t>
            </a:r>
          </a:p>
          <a:p>
            <a:pPr marL="0" lvl="0" indent="0">
              <a:buNone/>
            </a:pPr>
            <a:r>
              <a:rPr lang="cs-CZ" dirty="0" smtClean="0"/>
              <a:t>Příspěvek na zvláštní pomůcku</a:t>
            </a: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02797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Druh sociální péče poskytované státní nebo obecní institucí ve prospěch jiné osoby, která se nachází v situaci, kterou není schopna zvládat vlastními silami ani pomocí rodiny.</a:t>
            </a:r>
          </a:p>
          <a:p>
            <a:pPr lvl="0"/>
            <a:endParaRPr lang="cs-CZ" dirty="0" smtClean="0"/>
          </a:p>
          <a:p>
            <a:pPr lvl="0"/>
            <a:r>
              <a:rPr lang="cs-CZ" dirty="0" smtClean="0"/>
              <a:t>Zákon </a:t>
            </a:r>
            <a:r>
              <a:rPr lang="cs-CZ" dirty="0"/>
              <a:t>č. 108/2006 Sb. O sociálních službách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28594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Krebs Vojtěch a kolektiv, Sociální politika, </a:t>
            </a:r>
            <a:r>
              <a:rPr lang="cs-CZ" dirty="0" err="1"/>
              <a:t>Aspi</a:t>
            </a:r>
            <a:r>
              <a:rPr lang="cs-CZ" dirty="0"/>
              <a:t>, Praha, 2007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u="sng" dirty="0">
                <a:hlinkClick r:id="rId2"/>
              </a:rPr>
              <a:t>www.mpsv.cz</a:t>
            </a:r>
            <a:endParaRPr lang="cs-CZ" dirty="0"/>
          </a:p>
          <a:p>
            <a:r>
              <a:rPr lang="cs-CZ" dirty="0"/>
              <a:t>http://www.cssz.cz/cz/pojistne-na-socialni-zabezpeceni/vyse-a-platba-pojistneho/sazba-pojistneho.htm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743665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1765</Words>
  <Application>Microsoft Office PowerPoint</Application>
  <PresentationFormat>Předvádění na obrazovce (4:3)</PresentationFormat>
  <Paragraphs>310</Paragraphs>
  <Slides>62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62</vt:i4>
      </vt:variant>
    </vt:vector>
  </HeadingPairs>
  <TitlesOfParts>
    <vt:vector size="64" baseType="lpstr">
      <vt:lpstr>Motiv systému Office</vt:lpstr>
      <vt:lpstr>Dokument</vt:lpstr>
      <vt:lpstr>Tři pilíře sociálního zabezpečení</vt:lpstr>
      <vt:lpstr>Vytvoření tří systémů</vt:lpstr>
      <vt:lpstr>Tři pilíře sociálního zabezpečení</vt:lpstr>
      <vt:lpstr>Sociální pojištění</vt:lpstr>
      <vt:lpstr>Pojistné na sociální zabezpečení zahrnuje platby na:</vt:lpstr>
      <vt:lpstr>Sociální pojištění II.</vt:lpstr>
      <vt:lpstr>Důchodové pojištění</vt:lpstr>
      <vt:lpstr>Důchodové pojištění II.</vt:lpstr>
      <vt:lpstr>Důchodové pojištění III.</vt:lpstr>
      <vt:lpstr>Osoby účastny na důchodovém pojištění</vt:lpstr>
      <vt:lpstr>Důchod se skládá ze 2 složek:</vt:lpstr>
      <vt:lpstr>Žádost o důchod</vt:lpstr>
      <vt:lpstr>Starobní důchod</vt:lpstr>
      <vt:lpstr>Nárok na starobní důchod</vt:lpstr>
      <vt:lpstr>Nárok na předčasný starobní důchod</vt:lpstr>
      <vt:lpstr>Starobní důchod II.</vt:lpstr>
      <vt:lpstr>Invalidní důchod</vt:lpstr>
      <vt:lpstr>Druhy invalidních důchodů</vt:lpstr>
      <vt:lpstr>Určování poklesu pracovní schopnosti</vt:lpstr>
      <vt:lpstr>Výše invalidních důchodů</vt:lpstr>
      <vt:lpstr>Pozůstalostní důchody – vdovský a vdovecký</vt:lpstr>
      <vt:lpstr>Vdovský a vdovecký důchod</vt:lpstr>
      <vt:lpstr>Vdovský a vdovecký důchod II.</vt:lpstr>
      <vt:lpstr>Výše vdovského a vdoveckého důchodu</vt:lpstr>
      <vt:lpstr>Pozůstalostní důchody - sirotčí</vt:lpstr>
      <vt:lpstr>Sirotčí důchod</vt:lpstr>
      <vt:lpstr>Výše sirotčího důchodu</vt:lpstr>
      <vt:lpstr>Penzijní připojištění</vt:lpstr>
      <vt:lpstr>Nemocenské pojištění</vt:lpstr>
      <vt:lpstr>Nemocenské pojištění II.</vt:lpstr>
      <vt:lpstr>Nemocenské pojištění III.</vt:lpstr>
      <vt:lpstr>Nemocenské</vt:lpstr>
      <vt:lpstr>Ošetřovné</vt:lpstr>
      <vt:lpstr>Vyrovnávací příspěvek v těhotenství a mateřství</vt:lpstr>
      <vt:lpstr>Peněžitá pomoc v mateřství</vt:lpstr>
      <vt:lpstr>Peněžitá pomoc v mateřství II.</vt:lpstr>
      <vt:lpstr>Státní sociální podpora</vt:lpstr>
      <vt:lpstr>Dávky státní sociální podpory</vt:lpstr>
      <vt:lpstr>Přídavek na dítě</vt:lpstr>
      <vt:lpstr>Výše přídavku na dítě</vt:lpstr>
      <vt:lpstr>Příspěvek na bydlení</vt:lpstr>
      <vt:lpstr>Porodné</vt:lpstr>
      <vt:lpstr>Rodičovský příspěvek</vt:lpstr>
      <vt:lpstr>Rodičovský příspěvek II.</vt:lpstr>
      <vt:lpstr>Podmínka řádné celodenní péče je splněna</vt:lpstr>
      <vt:lpstr>Dávky pěstounské péče</vt:lpstr>
      <vt:lpstr>Příspěvek na úhradu potřeb dítěte</vt:lpstr>
      <vt:lpstr>Příspěvek na úhradu potřeb dítěte</vt:lpstr>
      <vt:lpstr>Odměna pěstouna</vt:lpstr>
      <vt:lpstr>Příspěvek při převzetí dítěte</vt:lpstr>
      <vt:lpstr>Příspěvek na zakoupení motorového vozidla</vt:lpstr>
      <vt:lpstr>Pohřebné</vt:lpstr>
      <vt:lpstr>Sociální pomoc</vt:lpstr>
      <vt:lpstr>V hmotné nouzi není osoba</vt:lpstr>
      <vt:lpstr>Dávky pomoci v hmotné nouzi</vt:lpstr>
      <vt:lpstr>Příspěvek na živobytí</vt:lpstr>
      <vt:lpstr>Doplatek na bydlení</vt:lpstr>
      <vt:lpstr>Mimořádná okamžitá pomoc</vt:lpstr>
      <vt:lpstr>Mimořádná okamžitá pomoc II.</vt:lpstr>
      <vt:lpstr>Pomoc osobám těžce zdravotně postiženým</vt:lpstr>
      <vt:lpstr>Sociální služby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Tři pilíře sociálního zabezpečení</dc:title>
  <dc:creator>Pleskotova V</dc:creator>
  <cp:lastModifiedBy>Vilma</cp:lastModifiedBy>
  <cp:revision>21</cp:revision>
  <dcterms:created xsi:type="dcterms:W3CDTF">2011-08-25T12:26:47Z</dcterms:created>
  <dcterms:modified xsi:type="dcterms:W3CDTF">2011-12-30T19:41:43Z</dcterms:modified>
</cp:coreProperties>
</file>