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DEBFA9-E786-4762-B20E-10B1ECEF253C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9060EE1D-9A9F-4DAA-8E8F-10E522F900C8}">
      <dgm:prSet phldrT="[Text]"/>
      <dgm:spPr/>
      <dgm:t>
        <a:bodyPr/>
        <a:lstStyle/>
        <a:p>
          <a:r>
            <a:rPr lang="cs-CZ"/>
            <a:t>Běžné zaměstnání</a:t>
          </a:r>
        </a:p>
        <a:p>
          <a:endParaRPr lang="cs-CZ"/>
        </a:p>
      </dgm:t>
    </dgm:pt>
    <dgm:pt modelId="{A27578D3-0ADA-42C4-87C7-CEA6C1991F93}" type="parTrans" cxnId="{8F89D8E4-649A-4472-8F35-82EF664B2514}">
      <dgm:prSet/>
      <dgm:spPr/>
      <dgm:t>
        <a:bodyPr/>
        <a:lstStyle/>
        <a:p>
          <a:endParaRPr lang="cs-CZ"/>
        </a:p>
      </dgm:t>
    </dgm:pt>
    <dgm:pt modelId="{1234FF1E-A453-4A3A-9BF2-E8217D968DEE}" type="sibTrans" cxnId="{8F89D8E4-649A-4472-8F35-82EF664B2514}">
      <dgm:prSet/>
      <dgm:spPr/>
      <dgm:t>
        <a:bodyPr/>
        <a:lstStyle/>
        <a:p>
          <a:endParaRPr lang="cs-CZ"/>
        </a:p>
      </dgm:t>
    </dgm:pt>
    <dgm:pt modelId="{7B93D8BD-11A8-4B1E-9358-F8944811EC16}">
      <dgm:prSet phldrT="[Text]"/>
      <dgm:spPr/>
      <dgm:t>
        <a:bodyPr/>
        <a:lstStyle/>
        <a:p>
          <a:r>
            <a:rPr lang="cs-CZ" b="1"/>
            <a:t>Běžné zaměstnání </a:t>
          </a:r>
        </a:p>
      </dgm:t>
    </dgm:pt>
    <dgm:pt modelId="{D3B803D7-4BAE-44A2-86D2-6A2005A7DEB4}" type="parTrans" cxnId="{53A48D3A-FD1D-4062-89E5-CD9FFD2A1EE8}">
      <dgm:prSet/>
      <dgm:spPr/>
      <dgm:t>
        <a:bodyPr/>
        <a:lstStyle/>
        <a:p>
          <a:endParaRPr lang="cs-CZ"/>
        </a:p>
      </dgm:t>
    </dgm:pt>
    <dgm:pt modelId="{49CB108A-6F0D-47DC-9AC2-808D3CA78FA4}" type="sibTrans" cxnId="{53A48D3A-FD1D-4062-89E5-CD9FFD2A1EE8}">
      <dgm:prSet/>
      <dgm:spPr/>
      <dgm:t>
        <a:bodyPr/>
        <a:lstStyle/>
        <a:p>
          <a:endParaRPr lang="cs-CZ"/>
        </a:p>
      </dgm:t>
    </dgm:pt>
    <dgm:pt modelId="{EA97359C-5AF5-4852-90A0-464F6863160E}">
      <dgm:prSet phldrT="[Text]"/>
      <dgm:spPr/>
      <dgm:t>
        <a:bodyPr/>
        <a:lstStyle/>
        <a:p>
          <a:r>
            <a:rPr lang="cs-CZ"/>
            <a:t>zaměstnání na nechráněném pracovním trhu</a:t>
          </a:r>
        </a:p>
      </dgm:t>
    </dgm:pt>
    <dgm:pt modelId="{83B6CBB3-0ECA-451A-B13D-5E732D08CEA5}" type="parTrans" cxnId="{5D40440A-A186-4922-9EB9-2985B51CD5DC}">
      <dgm:prSet/>
      <dgm:spPr/>
      <dgm:t>
        <a:bodyPr/>
        <a:lstStyle/>
        <a:p>
          <a:endParaRPr lang="cs-CZ"/>
        </a:p>
      </dgm:t>
    </dgm:pt>
    <dgm:pt modelId="{8780017A-C32F-4548-A0D3-06E091321E61}" type="sibTrans" cxnId="{5D40440A-A186-4922-9EB9-2985B51CD5DC}">
      <dgm:prSet/>
      <dgm:spPr/>
      <dgm:t>
        <a:bodyPr/>
        <a:lstStyle/>
        <a:p>
          <a:endParaRPr lang="cs-CZ"/>
        </a:p>
      </dgm:t>
    </dgm:pt>
    <dgm:pt modelId="{AAF47CB1-EE1E-4D2C-8B23-5B85302BC6E3}">
      <dgm:prSet phldrT="[Text]"/>
      <dgm:spPr/>
      <dgm:t>
        <a:bodyPr/>
        <a:lstStyle/>
        <a:p>
          <a:r>
            <a:rPr lang="cs-CZ"/>
            <a:t>Podporované zaměstnání</a:t>
          </a:r>
        </a:p>
      </dgm:t>
    </dgm:pt>
    <dgm:pt modelId="{A3BB0EFE-9D7B-47EC-A325-4CEB0BC2CC5D}" type="parTrans" cxnId="{1ED4DC6C-F84F-47AD-B0D6-2316F9045BFD}">
      <dgm:prSet/>
      <dgm:spPr/>
      <dgm:t>
        <a:bodyPr/>
        <a:lstStyle/>
        <a:p>
          <a:endParaRPr lang="cs-CZ"/>
        </a:p>
      </dgm:t>
    </dgm:pt>
    <dgm:pt modelId="{96610429-A480-4DF5-8F33-5984C13A96BC}" type="sibTrans" cxnId="{1ED4DC6C-F84F-47AD-B0D6-2316F9045BFD}">
      <dgm:prSet/>
      <dgm:spPr/>
      <dgm:t>
        <a:bodyPr/>
        <a:lstStyle/>
        <a:p>
          <a:endParaRPr lang="cs-CZ"/>
        </a:p>
      </dgm:t>
    </dgm:pt>
    <dgm:pt modelId="{842A5D0C-5AC6-4499-928A-B7AB35D40F88}">
      <dgm:prSet phldrT="[Text]"/>
      <dgm:spPr/>
      <dgm:t>
        <a:bodyPr/>
        <a:lstStyle/>
        <a:p>
          <a:r>
            <a:rPr lang="cs-CZ" b="1"/>
            <a:t>Podporované zaměstnání</a:t>
          </a:r>
        </a:p>
      </dgm:t>
    </dgm:pt>
    <dgm:pt modelId="{B4E85434-CEBB-401E-BA9E-0250159E2FB2}" type="parTrans" cxnId="{EE58242E-D8DE-4266-8AAB-BACD91F522C3}">
      <dgm:prSet/>
      <dgm:spPr/>
      <dgm:t>
        <a:bodyPr/>
        <a:lstStyle/>
        <a:p>
          <a:endParaRPr lang="cs-CZ"/>
        </a:p>
      </dgm:t>
    </dgm:pt>
    <dgm:pt modelId="{A778A8DF-BAC3-430A-867B-6D00EE63035E}" type="sibTrans" cxnId="{EE58242E-D8DE-4266-8AAB-BACD91F522C3}">
      <dgm:prSet/>
      <dgm:spPr/>
      <dgm:t>
        <a:bodyPr/>
        <a:lstStyle/>
        <a:p>
          <a:endParaRPr lang="cs-CZ"/>
        </a:p>
      </dgm:t>
    </dgm:pt>
    <dgm:pt modelId="{4342B8D0-4167-4D51-B47B-8230EC0850D4}">
      <dgm:prSet phldrT="[Text]"/>
      <dgm:spPr/>
      <dgm:t>
        <a:bodyPr/>
        <a:lstStyle/>
        <a:p>
          <a:r>
            <a:rPr lang="cs-CZ"/>
            <a:t>zaměstnání na běžném pracovním trhu s přechodnou podporou (poradenství, asistence, trénink), je plat (či odměna za práci)</a:t>
          </a:r>
        </a:p>
      </dgm:t>
    </dgm:pt>
    <dgm:pt modelId="{2171AAB7-1D48-495C-AC8A-F6FA819B5BF2}" type="parTrans" cxnId="{3ABB604F-229D-49B2-BD74-6D571BBBA92A}">
      <dgm:prSet/>
      <dgm:spPr/>
      <dgm:t>
        <a:bodyPr/>
        <a:lstStyle/>
        <a:p>
          <a:endParaRPr lang="cs-CZ"/>
        </a:p>
      </dgm:t>
    </dgm:pt>
    <dgm:pt modelId="{B389705B-BD5E-46B8-A41A-43CEBFC0117F}" type="sibTrans" cxnId="{3ABB604F-229D-49B2-BD74-6D571BBBA92A}">
      <dgm:prSet/>
      <dgm:spPr/>
      <dgm:t>
        <a:bodyPr/>
        <a:lstStyle/>
        <a:p>
          <a:endParaRPr lang="cs-CZ"/>
        </a:p>
      </dgm:t>
    </dgm:pt>
    <dgm:pt modelId="{BA1DF945-E198-4079-8C5E-092F208C78E6}">
      <dgm:prSet phldrT="[Text]"/>
      <dgm:spPr/>
      <dgm:t>
        <a:bodyPr/>
        <a:lstStyle/>
        <a:p>
          <a:r>
            <a:rPr lang="cs-CZ"/>
            <a:t>Přechodné programy </a:t>
          </a:r>
        </a:p>
      </dgm:t>
    </dgm:pt>
    <dgm:pt modelId="{816F4F3C-4AFC-4B1A-87A4-CB996FB55BD2}" type="parTrans" cxnId="{D8740B5A-C4B5-4F87-9BA8-EE7761B7169E}">
      <dgm:prSet/>
      <dgm:spPr/>
      <dgm:t>
        <a:bodyPr/>
        <a:lstStyle/>
        <a:p>
          <a:endParaRPr lang="cs-CZ"/>
        </a:p>
      </dgm:t>
    </dgm:pt>
    <dgm:pt modelId="{2EFB0D6B-0920-426A-B87D-04996EFAFDA6}" type="sibTrans" cxnId="{D8740B5A-C4B5-4F87-9BA8-EE7761B7169E}">
      <dgm:prSet/>
      <dgm:spPr/>
      <dgm:t>
        <a:bodyPr/>
        <a:lstStyle/>
        <a:p>
          <a:endParaRPr lang="cs-CZ"/>
        </a:p>
      </dgm:t>
    </dgm:pt>
    <dgm:pt modelId="{9622E034-4827-4502-8B97-EF3EC3D80B2F}">
      <dgm:prSet phldrT="[Text]" custT="1"/>
      <dgm:spPr/>
      <dgm:t>
        <a:bodyPr/>
        <a:lstStyle/>
        <a:p>
          <a:r>
            <a:rPr lang="cs-CZ" sz="1200" b="1"/>
            <a:t>Přechodné programy - tréninková pracoviště, tranzitní program</a:t>
          </a:r>
        </a:p>
      </dgm:t>
    </dgm:pt>
    <dgm:pt modelId="{5A843E22-4CA9-4AD1-8A45-222EEF45D818}" type="parTrans" cxnId="{269793A1-3A4B-4C6D-BDE3-7AFBBF029FA7}">
      <dgm:prSet/>
      <dgm:spPr/>
      <dgm:t>
        <a:bodyPr/>
        <a:lstStyle/>
        <a:p>
          <a:endParaRPr lang="cs-CZ"/>
        </a:p>
      </dgm:t>
    </dgm:pt>
    <dgm:pt modelId="{3D824933-17D3-4978-A14E-84B331486E60}" type="sibTrans" cxnId="{269793A1-3A4B-4C6D-BDE3-7AFBBF029FA7}">
      <dgm:prSet/>
      <dgm:spPr/>
      <dgm:t>
        <a:bodyPr/>
        <a:lstStyle/>
        <a:p>
          <a:endParaRPr lang="cs-CZ"/>
        </a:p>
      </dgm:t>
    </dgm:pt>
    <dgm:pt modelId="{EAFA35C9-023F-4966-B992-65A10C576186}">
      <dgm:prSet phldrT="[Text]" custT="1"/>
      <dgm:spPr/>
      <dgm:t>
        <a:bodyPr/>
        <a:lstStyle/>
        <a:p>
          <a:r>
            <a:rPr lang="cs-CZ" sz="1200"/>
            <a:t>zaměstnání připravující osoby na vstup na běžný prac. trh - úprava prac. podmínek dle možností, všestr.  podpora, je odměna za práci (ne u tranzit.  programu). </a:t>
          </a:r>
        </a:p>
      </dgm:t>
    </dgm:pt>
    <dgm:pt modelId="{6BF8609A-17BD-42C1-B335-B5756356CDDB}" type="parTrans" cxnId="{B6918B93-892B-4ACD-A530-61B1FF2EC46B}">
      <dgm:prSet/>
      <dgm:spPr/>
      <dgm:t>
        <a:bodyPr/>
        <a:lstStyle/>
        <a:p>
          <a:endParaRPr lang="cs-CZ"/>
        </a:p>
      </dgm:t>
    </dgm:pt>
    <dgm:pt modelId="{8E0D3CD8-55E1-4CFB-9E3D-7DD997D4DFE7}" type="sibTrans" cxnId="{B6918B93-892B-4ACD-A530-61B1FF2EC46B}">
      <dgm:prSet/>
      <dgm:spPr/>
      <dgm:t>
        <a:bodyPr/>
        <a:lstStyle/>
        <a:p>
          <a:endParaRPr lang="cs-CZ"/>
        </a:p>
      </dgm:t>
    </dgm:pt>
    <dgm:pt modelId="{6EA2346E-E687-4F4E-ADB0-FAF6DBE59916}">
      <dgm:prSet/>
      <dgm:spPr/>
      <dgm:t>
        <a:bodyPr/>
        <a:lstStyle/>
        <a:p>
          <a:r>
            <a:rPr lang="cs-CZ" dirty="0"/>
            <a:t>Chráněná pracovní místa </a:t>
          </a:r>
          <a:r>
            <a:rPr lang="cs-CZ" i="1" dirty="0" smtClean="0"/>
            <a:t>(chráněné </a:t>
          </a:r>
          <a:r>
            <a:rPr lang="cs-CZ" i="1" dirty="0"/>
            <a:t>pracovní </a:t>
          </a:r>
          <a:r>
            <a:rPr lang="cs-CZ" i="1" dirty="0" smtClean="0"/>
            <a:t>dílny) </a:t>
          </a:r>
          <a:endParaRPr lang="cs-CZ" i="1" dirty="0"/>
        </a:p>
      </dgm:t>
    </dgm:pt>
    <dgm:pt modelId="{246A5474-7C56-4872-9EEB-7F5AEDC1BFE2}" type="parTrans" cxnId="{07402CC2-41B9-4BD9-BE0A-11813F045D0B}">
      <dgm:prSet/>
      <dgm:spPr/>
      <dgm:t>
        <a:bodyPr/>
        <a:lstStyle/>
        <a:p>
          <a:endParaRPr lang="cs-CZ"/>
        </a:p>
      </dgm:t>
    </dgm:pt>
    <dgm:pt modelId="{B551AF71-7AC8-41B2-9AC8-A120C19E757B}" type="sibTrans" cxnId="{07402CC2-41B9-4BD9-BE0A-11813F045D0B}">
      <dgm:prSet/>
      <dgm:spPr/>
      <dgm:t>
        <a:bodyPr/>
        <a:lstStyle/>
        <a:p>
          <a:endParaRPr lang="cs-CZ"/>
        </a:p>
      </dgm:t>
    </dgm:pt>
    <dgm:pt modelId="{D132C749-2F11-441A-B383-B13C1785F381}">
      <dgm:prSet/>
      <dgm:spPr/>
      <dgm:t>
        <a:bodyPr/>
        <a:lstStyle/>
        <a:p>
          <a:r>
            <a:rPr lang="cs-CZ"/>
            <a:t>Sociálně terapeutické dílny,</a:t>
          </a:r>
        </a:p>
        <a:p>
          <a:r>
            <a:rPr lang="cs-CZ"/>
            <a:t>sociální rhb</a:t>
          </a:r>
        </a:p>
      </dgm:t>
    </dgm:pt>
    <dgm:pt modelId="{CD123C54-8448-4C45-A907-139561213331}" type="parTrans" cxnId="{DFFA12C1-3F38-4276-9C72-3D3889AA63FF}">
      <dgm:prSet/>
      <dgm:spPr/>
      <dgm:t>
        <a:bodyPr/>
        <a:lstStyle/>
        <a:p>
          <a:endParaRPr lang="cs-CZ"/>
        </a:p>
      </dgm:t>
    </dgm:pt>
    <dgm:pt modelId="{61B45BD7-27AB-47A2-9FA2-C43869955E0A}" type="sibTrans" cxnId="{DFFA12C1-3F38-4276-9C72-3D3889AA63FF}">
      <dgm:prSet/>
      <dgm:spPr/>
      <dgm:t>
        <a:bodyPr/>
        <a:lstStyle/>
        <a:p>
          <a:endParaRPr lang="cs-CZ"/>
        </a:p>
      </dgm:t>
    </dgm:pt>
    <dgm:pt modelId="{C1B4B5C8-5DAF-48D4-AD92-AE96AEAE9725}">
      <dgm:prSet/>
      <dgm:spPr/>
      <dgm:t>
        <a:bodyPr/>
        <a:lstStyle/>
        <a:p>
          <a:r>
            <a:rPr lang="cs-CZ" b="1" dirty="0"/>
            <a:t>Chráněné pracovní místo </a:t>
          </a:r>
          <a:r>
            <a:rPr lang="cs-CZ" b="1" dirty="0" smtClean="0"/>
            <a:t> </a:t>
          </a:r>
          <a:r>
            <a:rPr lang="cs-CZ" b="1" i="1" dirty="0" smtClean="0"/>
            <a:t>(chráněné pracovní dílny)</a:t>
          </a:r>
          <a:endParaRPr lang="cs-CZ" b="1" i="1" dirty="0"/>
        </a:p>
      </dgm:t>
    </dgm:pt>
    <dgm:pt modelId="{F2E9F843-171A-4A62-8CE8-3C9F13BD9E24}" type="parTrans" cxnId="{CD9E8E6E-842F-4FFA-B605-20FE0E7EA4D4}">
      <dgm:prSet/>
      <dgm:spPr/>
      <dgm:t>
        <a:bodyPr/>
        <a:lstStyle/>
        <a:p>
          <a:endParaRPr lang="cs-CZ"/>
        </a:p>
      </dgm:t>
    </dgm:pt>
    <dgm:pt modelId="{5979679E-28E3-4F5B-821B-8A35D3C2536A}" type="sibTrans" cxnId="{CD9E8E6E-842F-4FFA-B605-20FE0E7EA4D4}">
      <dgm:prSet/>
      <dgm:spPr/>
      <dgm:t>
        <a:bodyPr/>
        <a:lstStyle/>
        <a:p>
          <a:endParaRPr lang="cs-CZ"/>
        </a:p>
      </dgm:t>
    </dgm:pt>
    <dgm:pt modelId="{D4D65BDA-1D04-4088-9752-17BA15429032}">
      <dgm:prSet/>
      <dgm:spPr/>
      <dgm:t>
        <a:bodyPr/>
        <a:lstStyle/>
        <a:p>
          <a:r>
            <a:rPr lang="cs-CZ" dirty="0" err="1"/>
            <a:t>prac</a:t>
          </a:r>
          <a:r>
            <a:rPr lang="cs-CZ" dirty="0"/>
            <a:t>. místo vytvořené speciálně pro uplatnění OZP, je přizpůsobeno potřebám OZP, je plat</a:t>
          </a:r>
        </a:p>
      </dgm:t>
    </dgm:pt>
    <dgm:pt modelId="{A33325B3-E4A9-4A34-B8E2-C0B6FDBFB2A2}" type="parTrans" cxnId="{0FDC778E-4638-48EC-8928-B127F8E785EB}">
      <dgm:prSet/>
      <dgm:spPr/>
      <dgm:t>
        <a:bodyPr/>
        <a:lstStyle/>
        <a:p>
          <a:endParaRPr lang="cs-CZ"/>
        </a:p>
      </dgm:t>
    </dgm:pt>
    <dgm:pt modelId="{E4759D00-E0AE-4D65-B2A9-8B5C3522E79D}" type="sibTrans" cxnId="{0FDC778E-4638-48EC-8928-B127F8E785EB}">
      <dgm:prSet/>
      <dgm:spPr/>
      <dgm:t>
        <a:bodyPr/>
        <a:lstStyle/>
        <a:p>
          <a:endParaRPr lang="cs-CZ"/>
        </a:p>
      </dgm:t>
    </dgm:pt>
    <dgm:pt modelId="{68CD40B0-5C44-4536-B1D9-9CF65A977B23}">
      <dgm:prSet/>
      <dgm:spPr/>
      <dgm:t>
        <a:bodyPr/>
        <a:lstStyle/>
        <a:p>
          <a:r>
            <a:rPr lang="cs-CZ" b="1" dirty="0"/>
            <a:t>Sociálně</a:t>
          </a:r>
          <a:r>
            <a:rPr lang="cs-CZ" b="1" baseline="0" dirty="0"/>
            <a:t> terapeutické dílny, sociální rehabilitace</a:t>
          </a:r>
          <a:endParaRPr lang="cs-CZ" b="1" dirty="0"/>
        </a:p>
      </dgm:t>
    </dgm:pt>
    <dgm:pt modelId="{6A5D4EC9-DA03-427A-A88C-BB54128FCF27}" type="parTrans" cxnId="{86D87438-D5AD-447F-93F1-DEE5D340087D}">
      <dgm:prSet/>
      <dgm:spPr/>
      <dgm:t>
        <a:bodyPr/>
        <a:lstStyle/>
        <a:p>
          <a:endParaRPr lang="cs-CZ"/>
        </a:p>
      </dgm:t>
    </dgm:pt>
    <dgm:pt modelId="{1F187285-E37E-46A7-A96C-4A9BB963F8B4}" type="sibTrans" cxnId="{86D87438-D5AD-447F-93F1-DEE5D340087D}">
      <dgm:prSet/>
      <dgm:spPr/>
      <dgm:t>
        <a:bodyPr/>
        <a:lstStyle/>
        <a:p>
          <a:endParaRPr lang="cs-CZ"/>
        </a:p>
      </dgm:t>
    </dgm:pt>
    <dgm:pt modelId="{C9D78DE6-5C5D-4E27-BAD4-A439B8DB0E5B}">
      <dgm:prSet/>
      <dgm:spPr/>
      <dgm:t>
        <a:bodyPr/>
        <a:lstStyle/>
        <a:p>
          <a:r>
            <a:rPr lang="cs-CZ" b="0"/>
            <a:t>sociální služby, které vedou k získání pracovních a sociálních návyků, není zde plat </a:t>
          </a:r>
        </a:p>
      </dgm:t>
    </dgm:pt>
    <dgm:pt modelId="{2209F661-37B9-4BC0-8ADC-777D4C46F847}" type="parTrans" cxnId="{E089A457-9BAE-4C65-97A7-7D63285350FE}">
      <dgm:prSet/>
      <dgm:spPr/>
      <dgm:t>
        <a:bodyPr/>
        <a:lstStyle/>
        <a:p>
          <a:endParaRPr lang="cs-CZ"/>
        </a:p>
      </dgm:t>
    </dgm:pt>
    <dgm:pt modelId="{3AB47F0D-66A2-4995-9955-30E66F9A5C60}" type="sibTrans" cxnId="{E089A457-9BAE-4C65-97A7-7D63285350FE}">
      <dgm:prSet/>
      <dgm:spPr/>
      <dgm:t>
        <a:bodyPr/>
        <a:lstStyle/>
        <a:p>
          <a:endParaRPr lang="cs-CZ"/>
        </a:p>
      </dgm:t>
    </dgm:pt>
    <dgm:pt modelId="{3F676A64-D9CA-4B05-8C12-470C1C876248}">
      <dgm:prSet/>
      <dgm:spPr/>
      <dgm:t>
        <a:bodyPr/>
        <a:lstStyle/>
        <a:p>
          <a:r>
            <a:rPr lang="cs-CZ"/>
            <a:t>Další sociální služby </a:t>
          </a:r>
        </a:p>
      </dgm:t>
    </dgm:pt>
    <dgm:pt modelId="{092FA970-18A6-4570-8E54-D1306A9833CB}" type="parTrans" cxnId="{A260BBE0-8034-447D-82AB-423CF00979BF}">
      <dgm:prSet/>
      <dgm:spPr/>
      <dgm:t>
        <a:bodyPr/>
        <a:lstStyle/>
        <a:p>
          <a:endParaRPr lang="cs-CZ"/>
        </a:p>
      </dgm:t>
    </dgm:pt>
    <dgm:pt modelId="{A3A2276F-B4EA-4577-8C58-388F23DFC346}" type="sibTrans" cxnId="{A260BBE0-8034-447D-82AB-423CF00979BF}">
      <dgm:prSet/>
      <dgm:spPr/>
      <dgm:t>
        <a:bodyPr/>
        <a:lstStyle/>
        <a:p>
          <a:endParaRPr lang="cs-CZ"/>
        </a:p>
      </dgm:t>
    </dgm:pt>
    <dgm:pt modelId="{E1425A76-ECFF-4E6D-8F74-E14BFB85C644}">
      <dgm:prSet/>
      <dgm:spPr/>
      <dgm:t>
        <a:bodyPr/>
        <a:lstStyle/>
        <a:p>
          <a:r>
            <a:rPr lang="cs-CZ" b="1"/>
            <a:t>Další sociální služby </a:t>
          </a:r>
          <a:r>
            <a:rPr lang="cs-CZ"/>
            <a:t>(stacionáře, denní centra)</a:t>
          </a:r>
        </a:p>
      </dgm:t>
    </dgm:pt>
    <dgm:pt modelId="{23B999B9-1F79-424B-902E-F4AF59996974}" type="parTrans" cxnId="{9F3F97A9-1B6E-4935-B89F-4E4759505FF9}">
      <dgm:prSet/>
      <dgm:spPr/>
      <dgm:t>
        <a:bodyPr/>
        <a:lstStyle/>
        <a:p>
          <a:endParaRPr lang="cs-CZ"/>
        </a:p>
      </dgm:t>
    </dgm:pt>
    <dgm:pt modelId="{9D09DC67-C56B-4FA1-AD4C-F9C76AF763A2}" type="sibTrans" cxnId="{9F3F97A9-1B6E-4935-B89F-4E4759505FF9}">
      <dgm:prSet/>
      <dgm:spPr/>
      <dgm:t>
        <a:bodyPr/>
        <a:lstStyle/>
        <a:p>
          <a:endParaRPr lang="cs-CZ"/>
        </a:p>
      </dgm:t>
    </dgm:pt>
    <dgm:pt modelId="{5B6BFDEE-EB78-49EF-8E19-7D9AC07DC0FA}">
      <dgm:prSet/>
      <dgm:spPr/>
      <dgm:t>
        <a:bodyPr/>
        <a:lstStyle/>
        <a:p>
          <a:r>
            <a:rPr lang="cs-CZ"/>
            <a:t>získání soc. návyků </a:t>
          </a:r>
        </a:p>
      </dgm:t>
    </dgm:pt>
    <dgm:pt modelId="{D074E733-1A24-4566-BB1E-C3B5D0EAA98A}" type="parTrans" cxnId="{1FA14544-4947-44A9-9F56-141CCDC26CD4}">
      <dgm:prSet/>
      <dgm:spPr/>
      <dgm:t>
        <a:bodyPr/>
        <a:lstStyle/>
        <a:p>
          <a:endParaRPr lang="cs-CZ"/>
        </a:p>
      </dgm:t>
    </dgm:pt>
    <dgm:pt modelId="{B845169F-D178-482C-B147-7EF5AD4CCF85}" type="sibTrans" cxnId="{1FA14544-4947-44A9-9F56-141CCDC26CD4}">
      <dgm:prSet/>
      <dgm:spPr/>
      <dgm:t>
        <a:bodyPr/>
        <a:lstStyle/>
        <a:p>
          <a:endParaRPr lang="cs-CZ"/>
        </a:p>
      </dgm:t>
    </dgm:pt>
    <dgm:pt modelId="{F8456C92-7E91-4C16-894D-D76576AF3C06}" type="pres">
      <dgm:prSet presAssocID="{4EDEBFA9-E786-4762-B20E-10B1ECEF253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4F66F595-C896-4259-8D3D-B6F7279072C2}" type="pres">
      <dgm:prSet presAssocID="{9060EE1D-9A9F-4DAA-8E8F-10E522F900C8}" presName="composite" presStyleCnt="0"/>
      <dgm:spPr/>
    </dgm:pt>
    <dgm:pt modelId="{B9C65ED2-AA88-47F0-BF29-3DE1392704BF}" type="pres">
      <dgm:prSet presAssocID="{9060EE1D-9A9F-4DAA-8E8F-10E522F900C8}" presName="parentText" presStyleLbl="alignNode1" presStyleIdx="0" presStyleCnt="6" custLinFactNeighborY="-115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83E897C-4967-4A56-A4CF-A6240B0DD93F}" type="pres">
      <dgm:prSet presAssocID="{9060EE1D-9A9F-4DAA-8E8F-10E522F900C8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AAF31B9-1C58-4976-8395-F9E13C7A6998}" type="pres">
      <dgm:prSet presAssocID="{1234FF1E-A453-4A3A-9BF2-E8217D968DEE}" presName="sp" presStyleCnt="0"/>
      <dgm:spPr/>
    </dgm:pt>
    <dgm:pt modelId="{D5C0FE6F-267F-4E4D-A26A-5778AEAFDD39}" type="pres">
      <dgm:prSet presAssocID="{AAF47CB1-EE1E-4D2C-8B23-5B85302BC6E3}" presName="composite" presStyleCnt="0"/>
      <dgm:spPr/>
    </dgm:pt>
    <dgm:pt modelId="{56D04143-090E-4A32-8BBB-7182B5738F05}" type="pres">
      <dgm:prSet presAssocID="{AAF47CB1-EE1E-4D2C-8B23-5B85302BC6E3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8AEFCF1-6116-4A97-B50A-53B4A05C9C89}" type="pres">
      <dgm:prSet presAssocID="{AAF47CB1-EE1E-4D2C-8B23-5B85302BC6E3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330AB30-AB13-45FE-A4A8-52BD01400C2A}" type="pres">
      <dgm:prSet presAssocID="{96610429-A480-4DF5-8F33-5984C13A96BC}" presName="sp" presStyleCnt="0"/>
      <dgm:spPr/>
    </dgm:pt>
    <dgm:pt modelId="{3A9A6F28-6332-4B77-9F85-D241465E6CA5}" type="pres">
      <dgm:prSet presAssocID="{BA1DF945-E198-4079-8C5E-092F208C78E6}" presName="composite" presStyleCnt="0"/>
      <dgm:spPr/>
    </dgm:pt>
    <dgm:pt modelId="{E823F39C-5818-4165-9F32-70A7132F5ED3}" type="pres">
      <dgm:prSet presAssocID="{BA1DF945-E198-4079-8C5E-092F208C78E6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429B04C-7019-4F31-B641-524DA63CA45E}" type="pres">
      <dgm:prSet presAssocID="{BA1DF945-E198-4079-8C5E-092F208C78E6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CC831E5-463C-46C5-B768-68A43899AA49}" type="pres">
      <dgm:prSet presAssocID="{2EFB0D6B-0920-426A-B87D-04996EFAFDA6}" presName="sp" presStyleCnt="0"/>
      <dgm:spPr/>
    </dgm:pt>
    <dgm:pt modelId="{FA1968D2-3F40-47A4-8B60-F212B61663B8}" type="pres">
      <dgm:prSet presAssocID="{6EA2346E-E687-4F4E-ADB0-FAF6DBE59916}" presName="composite" presStyleCnt="0"/>
      <dgm:spPr/>
    </dgm:pt>
    <dgm:pt modelId="{FEF9E351-03A9-4E8B-A0BE-060B01065237}" type="pres">
      <dgm:prSet presAssocID="{6EA2346E-E687-4F4E-ADB0-FAF6DBE59916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AC01502-4747-4FD2-9A89-744F140AD0C2}" type="pres">
      <dgm:prSet presAssocID="{6EA2346E-E687-4F4E-ADB0-FAF6DBE59916}" presName="descendantText" presStyleLbl="alignAcc1" presStyleIdx="3" presStyleCnt="6" custLinFactNeighborX="201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5FDEB41-5AE1-4CA2-82FA-B84A7BC19A5B}" type="pres">
      <dgm:prSet presAssocID="{B551AF71-7AC8-41B2-9AC8-A120C19E757B}" presName="sp" presStyleCnt="0"/>
      <dgm:spPr/>
    </dgm:pt>
    <dgm:pt modelId="{33B5EE89-984A-47D5-B338-3CFF886B54D0}" type="pres">
      <dgm:prSet presAssocID="{D132C749-2F11-441A-B383-B13C1785F381}" presName="composite" presStyleCnt="0"/>
      <dgm:spPr/>
    </dgm:pt>
    <dgm:pt modelId="{C62F8261-4F14-4F03-B09B-6A2798CD74A0}" type="pres">
      <dgm:prSet presAssocID="{D132C749-2F11-441A-B383-B13C1785F381}" presName="parentText" presStyleLbl="alignNode1" presStyleIdx="4" presStyleCnt="6" custLinFactNeighborX="0" custLinFactNeighborY="338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6EE1E22-EE81-452F-845C-2594B131B490}" type="pres">
      <dgm:prSet presAssocID="{D132C749-2F11-441A-B383-B13C1785F381}" presName="descendantText" presStyleLbl="alignAcc1" presStyleIdx="4" presStyleCnt="6" custLinFactNeighborY="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E12FF93-6CE1-491A-9DD2-1C7E93C1815A}" type="pres">
      <dgm:prSet presAssocID="{61B45BD7-27AB-47A2-9FA2-C43869955E0A}" presName="sp" presStyleCnt="0"/>
      <dgm:spPr/>
    </dgm:pt>
    <dgm:pt modelId="{D19180A1-4FF7-4F8D-BD60-050B787B3966}" type="pres">
      <dgm:prSet presAssocID="{3F676A64-D9CA-4B05-8C12-470C1C876248}" presName="composite" presStyleCnt="0"/>
      <dgm:spPr/>
    </dgm:pt>
    <dgm:pt modelId="{5A0E7CD3-1DC2-40F2-812C-FA5CE73D400E}" type="pres">
      <dgm:prSet presAssocID="{3F676A64-D9CA-4B05-8C12-470C1C876248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C2C4B2D-ECBE-4CA1-932D-929CDF5B8550}" type="pres">
      <dgm:prSet presAssocID="{3F676A64-D9CA-4B05-8C12-470C1C876248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5D40440A-A186-4922-9EB9-2985B51CD5DC}" srcId="{9060EE1D-9A9F-4DAA-8E8F-10E522F900C8}" destId="{EA97359C-5AF5-4852-90A0-464F6863160E}" srcOrd="1" destOrd="0" parTransId="{83B6CBB3-0ECA-451A-B13D-5E732D08CEA5}" sibTransId="{8780017A-C32F-4548-A0D3-06E091321E61}"/>
    <dgm:cxn modelId="{B6918B93-892B-4ACD-A530-61B1FF2EC46B}" srcId="{BA1DF945-E198-4079-8C5E-092F208C78E6}" destId="{EAFA35C9-023F-4966-B992-65A10C576186}" srcOrd="1" destOrd="0" parTransId="{6BF8609A-17BD-42C1-B335-B5756356CDDB}" sibTransId="{8E0D3CD8-55E1-4CFB-9E3D-7DD997D4DFE7}"/>
    <dgm:cxn modelId="{89EC4A19-0862-4A98-9FD3-3AE889D69EB3}" type="presOf" srcId="{D132C749-2F11-441A-B383-B13C1785F381}" destId="{C62F8261-4F14-4F03-B09B-6A2798CD74A0}" srcOrd="0" destOrd="0" presId="urn:microsoft.com/office/officeart/2005/8/layout/chevron2"/>
    <dgm:cxn modelId="{79A1EBDC-7B32-4530-B91B-0B039C0350B8}" type="presOf" srcId="{C9D78DE6-5C5D-4E27-BAD4-A439B8DB0E5B}" destId="{A6EE1E22-EE81-452F-845C-2594B131B490}" srcOrd="0" destOrd="1" presId="urn:microsoft.com/office/officeart/2005/8/layout/chevron2"/>
    <dgm:cxn modelId="{60FBA81C-D4F1-45DE-AA1E-63DB49181DC0}" type="presOf" srcId="{EAFA35C9-023F-4966-B992-65A10C576186}" destId="{0429B04C-7019-4F31-B641-524DA63CA45E}" srcOrd="0" destOrd="1" presId="urn:microsoft.com/office/officeart/2005/8/layout/chevron2"/>
    <dgm:cxn modelId="{B75BFC10-3618-423D-872F-09D5FC72C594}" type="presOf" srcId="{7B93D8BD-11A8-4B1E-9358-F8944811EC16}" destId="{683E897C-4967-4A56-A4CF-A6240B0DD93F}" srcOrd="0" destOrd="0" presId="urn:microsoft.com/office/officeart/2005/8/layout/chevron2"/>
    <dgm:cxn modelId="{1ED4DC6C-F84F-47AD-B0D6-2316F9045BFD}" srcId="{4EDEBFA9-E786-4762-B20E-10B1ECEF253C}" destId="{AAF47CB1-EE1E-4D2C-8B23-5B85302BC6E3}" srcOrd="1" destOrd="0" parTransId="{A3BB0EFE-9D7B-47EC-A325-4CEB0BC2CC5D}" sibTransId="{96610429-A480-4DF5-8F33-5984C13A96BC}"/>
    <dgm:cxn modelId="{967BE7B9-1557-451D-AD2A-AE485E790F88}" type="presOf" srcId="{C1B4B5C8-5DAF-48D4-AD92-AE96AEAE9725}" destId="{6AC01502-4747-4FD2-9A89-744F140AD0C2}" srcOrd="0" destOrd="0" presId="urn:microsoft.com/office/officeart/2005/8/layout/chevron2"/>
    <dgm:cxn modelId="{CC5D7963-D42F-4113-8704-D7C40B96E687}" type="presOf" srcId="{5B6BFDEE-EB78-49EF-8E19-7D9AC07DC0FA}" destId="{DC2C4B2D-ECBE-4CA1-932D-929CDF5B8550}" srcOrd="0" destOrd="1" presId="urn:microsoft.com/office/officeart/2005/8/layout/chevron2"/>
    <dgm:cxn modelId="{D8740B5A-C4B5-4F87-9BA8-EE7761B7169E}" srcId="{4EDEBFA9-E786-4762-B20E-10B1ECEF253C}" destId="{BA1DF945-E198-4079-8C5E-092F208C78E6}" srcOrd="2" destOrd="0" parTransId="{816F4F3C-4AFC-4B1A-87A4-CB996FB55BD2}" sibTransId="{2EFB0D6B-0920-426A-B87D-04996EFAFDA6}"/>
    <dgm:cxn modelId="{E2424FD7-A672-4BEC-AD8F-5F3E38C3CF00}" type="presOf" srcId="{E1425A76-ECFF-4E6D-8F74-E14BFB85C644}" destId="{DC2C4B2D-ECBE-4CA1-932D-929CDF5B8550}" srcOrd="0" destOrd="0" presId="urn:microsoft.com/office/officeart/2005/8/layout/chevron2"/>
    <dgm:cxn modelId="{E722CEAB-2C27-40A5-9286-DB9F93EDD45E}" type="presOf" srcId="{3F676A64-D9CA-4B05-8C12-470C1C876248}" destId="{5A0E7CD3-1DC2-40F2-812C-FA5CE73D400E}" srcOrd="0" destOrd="0" presId="urn:microsoft.com/office/officeart/2005/8/layout/chevron2"/>
    <dgm:cxn modelId="{40D8A661-BEAE-4DC9-B0C3-2AB3D0D51E66}" type="presOf" srcId="{9060EE1D-9A9F-4DAA-8E8F-10E522F900C8}" destId="{B9C65ED2-AA88-47F0-BF29-3DE1392704BF}" srcOrd="0" destOrd="0" presId="urn:microsoft.com/office/officeart/2005/8/layout/chevron2"/>
    <dgm:cxn modelId="{E089A457-9BAE-4C65-97A7-7D63285350FE}" srcId="{D132C749-2F11-441A-B383-B13C1785F381}" destId="{C9D78DE6-5C5D-4E27-BAD4-A439B8DB0E5B}" srcOrd="1" destOrd="0" parTransId="{2209F661-37B9-4BC0-8ADC-777D4C46F847}" sibTransId="{3AB47F0D-66A2-4995-9955-30E66F9A5C60}"/>
    <dgm:cxn modelId="{5FF6F0D4-D5AE-4D9D-B165-7CC46E2DEB21}" type="presOf" srcId="{AAF47CB1-EE1E-4D2C-8B23-5B85302BC6E3}" destId="{56D04143-090E-4A32-8BBB-7182B5738F05}" srcOrd="0" destOrd="0" presId="urn:microsoft.com/office/officeart/2005/8/layout/chevron2"/>
    <dgm:cxn modelId="{DFFA12C1-3F38-4276-9C72-3D3889AA63FF}" srcId="{4EDEBFA9-E786-4762-B20E-10B1ECEF253C}" destId="{D132C749-2F11-441A-B383-B13C1785F381}" srcOrd="4" destOrd="0" parTransId="{CD123C54-8448-4C45-A907-139561213331}" sibTransId="{61B45BD7-27AB-47A2-9FA2-C43869955E0A}"/>
    <dgm:cxn modelId="{5D28A039-760B-4FD4-8AFA-EA29B4F6FBD5}" type="presOf" srcId="{EA97359C-5AF5-4852-90A0-464F6863160E}" destId="{683E897C-4967-4A56-A4CF-A6240B0DD93F}" srcOrd="0" destOrd="1" presId="urn:microsoft.com/office/officeart/2005/8/layout/chevron2"/>
    <dgm:cxn modelId="{9F3F97A9-1B6E-4935-B89F-4E4759505FF9}" srcId="{3F676A64-D9CA-4B05-8C12-470C1C876248}" destId="{E1425A76-ECFF-4E6D-8F74-E14BFB85C644}" srcOrd="0" destOrd="0" parTransId="{23B999B9-1F79-424B-902E-F4AF59996974}" sibTransId="{9D09DC67-C56B-4FA1-AD4C-F9C76AF763A2}"/>
    <dgm:cxn modelId="{97282E6B-36D1-4B20-A17C-D032E8FE53B3}" type="presOf" srcId="{842A5D0C-5AC6-4499-928A-B7AB35D40F88}" destId="{F8AEFCF1-6116-4A97-B50A-53B4A05C9C89}" srcOrd="0" destOrd="0" presId="urn:microsoft.com/office/officeart/2005/8/layout/chevron2"/>
    <dgm:cxn modelId="{B3019B5B-D21D-430A-AD2E-39C6C45DE9E3}" type="presOf" srcId="{4EDEBFA9-E786-4762-B20E-10B1ECEF253C}" destId="{F8456C92-7E91-4C16-894D-D76576AF3C06}" srcOrd="0" destOrd="0" presId="urn:microsoft.com/office/officeart/2005/8/layout/chevron2"/>
    <dgm:cxn modelId="{3ABB604F-229D-49B2-BD74-6D571BBBA92A}" srcId="{AAF47CB1-EE1E-4D2C-8B23-5B85302BC6E3}" destId="{4342B8D0-4167-4D51-B47B-8230EC0850D4}" srcOrd="1" destOrd="0" parTransId="{2171AAB7-1D48-495C-AC8A-F6FA819B5BF2}" sibTransId="{B389705B-BD5E-46B8-A41A-43CEBFC0117F}"/>
    <dgm:cxn modelId="{CE74FB63-BABD-429F-9CA0-16CC0A633FEC}" type="presOf" srcId="{4342B8D0-4167-4D51-B47B-8230EC0850D4}" destId="{F8AEFCF1-6116-4A97-B50A-53B4A05C9C89}" srcOrd="0" destOrd="1" presId="urn:microsoft.com/office/officeart/2005/8/layout/chevron2"/>
    <dgm:cxn modelId="{EE58242E-D8DE-4266-8AAB-BACD91F522C3}" srcId="{AAF47CB1-EE1E-4D2C-8B23-5B85302BC6E3}" destId="{842A5D0C-5AC6-4499-928A-B7AB35D40F88}" srcOrd="0" destOrd="0" parTransId="{B4E85434-CEBB-401E-BA9E-0250159E2FB2}" sibTransId="{A778A8DF-BAC3-430A-867B-6D00EE63035E}"/>
    <dgm:cxn modelId="{0FDC778E-4638-48EC-8928-B127F8E785EB}" srcId="{6EA2346E-E687-4F4E-ADB0-FAF6DBE59916}" destId="{D4D65BDA-1D04-4088-9752-17BA15429032}" srcOrd="1" destOrd="0" parTransId="{A33325B3-E4A9-4A34-B8E2-C0B6FDBFB2A2}" sibTransId="{E4759D00-E0AE-4D65-B2A9-8B5C3522E79D}"/>
    <dgm:cxn modelId="{86D87438-D5AD-447F-93F1-DEE5D340087D}" srcId="{D132C749-2F11-441A-B383-B13C1785F381}" destId="{68CD40B0-5C44-4536-B1D9-9CF65A977B23}" srcOrd="0" destOrd="0" parTransId="{6A5D4EC9-DA03-427A-A88C-BB54128FCF27}" sibTransId="{1F187285-E37E-46A7-A96C-4A9BB963F8B4}"/>
    <dgm:cxn modelId="{FFF88440-804C-49C6-BA32-25E38E701EC8}" type="presOf" srcId="{D4D65BDA-1D04-4088-9752-17BA15429032}" destId="{6AC01502-4747-4FD2-9A89-744F140AD0C2}" srcOrd="0" destOrd="1" presId="urn:microsoft.com/office/officeart/2005/8/layout/chevron2"/>
    <dgm:cxn modelId="{8F89D8E4-649A-4472-8F35-82EF664B2514}" srcId="{4EDEBFA9-E786-4762-B20E-10B1ECEF253C}" destId="{9060EE1D-9A9F-4DAA-8E8F-10E522F900C8}" srcOrd="0" destOrd="0" parTransId="{A27578D3-0ADA-42C4-87C7-CEA6C1991F93}" sibTransId="{1234FF1E-A453-4A3A-9BF2-E8217D968DEE}"/>
    <dgm:cxn modelId="{B27A96A0-F417-426E-8389-F67B33867489}" type="presOf" srcId="{6EA2346E-E687-4F4E-ADB0-FAF6DBE59916}" destId="{FEF9E351-03A9-4E8B-A0BE-060B01065237}" srcOrd="0" destOrd="0" presId="urn:microsoft.com/office/officeart/2005/8/layout/chevron2"/>
    <dgm:cxn modelId="{CD9E8E6E-842F-4FFA-B605-20FE0E7EA4D4}" srcId="{6EA2346E-E687-4F4E-ADB0-FAF6DBE59916}" destId="{C1B4B5C8-5DAF-48D4-AD92-AE96AEAE9725}" srcOrd="0" destOrd="0" parTransId="{F2E9F843-171A-4A62-8CE8-3C9F13BD9E24}" sibTransId="{5979679E-28E3-4F5B-821B-8A35D3C2536A}"/>
    <dgm:cxn modelId="{269793A1-3A4B-4C6D-BDE3-7AFBBF029FA7}" srcId="{BA1DF945-E198-4079-8C5E-092F208C78E6}" destId="{9622E034-4827-4502-8B97-EF3EC3D80B2F}" srcOrd="0" destOrd="0" parTransId="{5A843E22-4CA9-4AD1-8A45-222EEF45D818}" sibTransId="{3D824933-17D3-4978-A14E-84B331486E60}"/>
    <dgm:cxn modelId="{07402CC2-41B9-4BD9-BE0A-11813F045D0B}" srcId="{4EDEBFA9-E786-4762-B20E-10B1ECEF253C}" destId="{6EA2346E-E687-4F4E-ADB0-FAF6DBE59916}" srcOrd="3" destOrd="0" parTransId="{246A5474-7C56-4872-9EEB-7F5AEDC1BFE2}" sibTransId="{B551AF71-7AC8-41B2-9AC8-A120C19E757B}"/>
    <dgm:cxn modelId="{A260BBE0-8034-447D-82AB-423CF00979BF}" srcId="{4EDEBFA9-E786-4762-B20E-10B1ECEF253C}" destId="{3F676A64-D9CA-4B05-8C12-470C1C876248}" srcOrd="5" destOrd="0" parTransId="{092FA970-18A6-4570-8E54-D1306A9833CB}" sibTransId="{A3A2276F-B4EA-4577-8C58-388F23DFC346}"/>
    <dgm:cxn modelId="{1FA14544-4947-44A9-9F56-141CCDC26CD4}" srcId="{3F676A64-D9CA-4B05-8C12-470C1C876248}" destId="{5B6BFDEE-EB78-49EF-8E19-7D9AC07DC0FA}" srcOrd="1" destOrd="0" parTransId="{D074E733-1A24-4566-BB1E-C3B5D0EAA98A}" sibTransId="{B845169F-D178-482C-B147-7EF5AD4CCF85}"/>
    <dgm:cxn modelId="{505D403C-5206-44CF-8FB1-5334B84D8A9C}" type="presOf" srcId="{BA1DF945-E198-4079-8C5E-092F208C78E6}" destId="{E823F39C-5818-4165-9F32-70A7132F5ED3}" srcOrd="0" destOrd="0" presId="urn:microsoft.com/office/officeart/2005/8/layout/chevron2"/>
    <dgm:cxn modelId="{E2EC6E78-28C6-4223-8648-B8A33E29A37E}" type="presOf" srcId="{68CD40B0-5C44-4536-B1D9-9CF65A977B23}" destId="{A6EE1E22-EE81-452F-845C-2594B131B490}" srcOrd="0" destOrd="0" presId="urn:microsoft.com/office/officeart/2005/8/layout/chevron2"/>
    <dgm:cxn modelId="{53A48D3A-FD1D-4062-89E5-CD9FFD2A1EE8}" srcId="{9060EE1D-9A9F-4DAA-8E8F-10E522F900C8}" destId="{7B93D8BD-11A8-4B1E-9358-F8944811EC16}" srcOrd="0" destOrd="0" parTransId="{D3B803D7-4BAE-44A2-86D2-6A2005A7DEB4}" sibTransId="{49CB108A-6F0D-47DC-9AC2-808D3CA78FA4}"/>
    <dgm:cxn modelId="{55160AFB-ED30-4D23-B26E-9AEF7DE2A944}" type="presOf" srcId="{9622E034-4827-4502-8B97-EF3EC3D80B2F}" destId="{0429B04C-7019-4F31-B641-524DA63CA45E}" srcOrd="0" destOrd="0" presId="urn:microsoft.com/office/officeart/2005/8/layout/chevron2"/>
    <dgm:cxn modelId="{332B98EE-7638-4E3B-96D5-E3C918C06F4F}" type="presParOf" srcId="{F8456C92-7E91-4C16-894D-D76576AF3C06}" destId="{4F66F595-C896-4259-8D3D-B6F7279072C2}" srcOrd="0" destOrd="0" presId="urn:microsoft.com/office/officeart/2005/8/layout/chevron2"/>
    <dgm:cxn modelId="{FF276F4A-E812-4CD3-877B-B097748E74EC}" type="presParOf" srcId="{4F66F595-C896-4259-8D3D-B6F7279072C2}" destId="{B9C65ED2-AA88-47F0-BF29-3DE1392704BF}" srcOrd="0" destOrd="0" presId="urn:microsoft.com/office/officeart/2005/8/layout/chevron2"/>
    <dgm:cxn modelId="{40EF819F-EB4E-4D6B-A51C-29166758AB65}" type="presParOf" srcId="{4F66F595-C896-4259-8D3D-B6F7279072C2}" destId="{683E897C-4967-4A56-A4CF-A6240B0DD93F}" srcOrd="1" destOrd="0" presId="urn:microsoft.com/office/officeart/2005/8/layout/chevron2"/>
    <dgm:cxn modelId="{AE861A27-6562-41C3-9BA8-8DF1DB47B4AB}" type="presParOf" srcId="{F8456C92-7E91-4C16-894D-D76576AF3C06}" destId="{BAAF31B9-1C58-4976-8395-F9E13C7A6998}" srcOrd="1" destOrd="0" presId="urn:microsoft.com/office/officeart/2005/8/layout/chevron2"/>
    <dgm:cxn modelId="{4900C56F-57D4-419B-9527-BA56E09CF5B9}" type="presParOf" srcId="{F8456C92-7E91-4C16-894D-D76576AF3C06}" destId="{D5C0FE6F-267F-4E4D-A26A-5778AEAFDD39}" srcOrd="2" destOrd="0" presId="urn:microsoft.com/office/officeart/2005/8/layout/chevron2"/>
    <dgm:cxn modelId="{FEAB1F60-4E6E-4326-8212-40D10C92C34A}" type="presParOf" srcId="{D5C0FE6F-267F-4E4D-A26A-5778AEAFDD39}" destId="{56D04143-090E-4A32-8BBB-7182B5738F05}" srcOrd="0" destOrd="0" presId="urn:microsoft.com/office/officeart/2005/8/layout/chevron2"/>
    <dgm:cxn modelId="{2B0EEA6E-EC24-49B9-A7B8-DEB58BF924AD}" type="presParOf" srcId="{D5C0FE6F-267F-4E4D-A26A-5778AEAFDD39}" destId="{F8AEFCF1-6116-4A97-B50A-53B4A05C9C89}" srcOrd="1" destOrd="0" presId="urn:microsoft.com/office/officeart/2005/8/layout/chevron2"/>
    <dgm:cxn modelId="{2D02B399-C023-473B-8698-90426C598ECE}" type="presParOf" srcId="{F8456C92-7E91-4C16-894D-D76576AF3C06}" destId="{8330AB30-AB13-45FE-A4A8-52BD01400C2A}" srcOrd="3" destOrd="0" presId="urn:microsoft.com/office/officeart/2005/8/layout/chevron2"/>
    <dgm:cxn modelId="{443574BF-A41B-48B8-8E5C-A69A4529CAE6}" type="presParOf" srcId="{F8456C92-7E91-4C16-894D-D76576AF3C06}" destId="{3A9A6F28-6332-4B77-9F85-D241465E6CA5}" srcOrd="4" destOrd="0" presId="urn:microsoft.com/office/officeart/2005/8/layout/chevron2"/>
    <dgm:cxn modelId="{2D5A416C-3630-41B9-8A67-519E0AFFB7E6}" type="presParOf" srcId="{3A9A6F28-6332-4B77-9F85-D241465E6CA5}" destId="{E823F39C-5818-4165-9F32-70A7132F5ED3}" srcOrd="0" destOrd="0" presId="urn:microsoft.com/office/officeart/2005/8/layout/chevron2"/>
    <dgm:cxn modelId="{138D55BE-F610-4B65-92BA-A7FFC8D69F24}" type="presParOf" srcId="{3A9A6F28-6332-4B77-9F85-D241465E6CA5}" destId="{0429B04C-7019-4F31-B641-524DA63CA45E}" srcOrd="1" destOrd="0" presId="urn:microsoft.com/office/officeart/2005/8/layout/chevron2"/>
    <dgm:cxn modelId="{E6E967E6-5893-4FEB-94B9-EA3CB2D0CEC8}" type="presParOf" srcId="{F8456C92-7E91-4C16-894D-D76576AF3C06}" destId="{ACC831E5-463C-46C5-B768-68A43899AA49}" srcOrd="5" destOrd="0" presId="urn:microsoft.com/office/officeart/2005/8/layout/chevron2"/>
    <dgm:cxn modelId="{ED6BA19A-AA8C-45F9-BBF0-A0E34E876347}" type="presParOf" srcId="{F8456C92-7E91-4C16-894D-D76576AF3C06}" destId="{FA1968D2-3F40-47A4-8B60-F212B61663B8}" srcOrd="6" destOrd="0" presId="urn:microsoft.com/office/officeart/2005/8/layout/chevron2"/>
    <dgm:cxn modelId="{2C6159D2-D6EF-4131-BA07-59C63A9538FC}" type="presParOf" srcId="{FA1968D2-3F40-47A4-8B60-F212B61663B8}" destId="{FEF9E351-03A9-4E8B-A0BE-060B01065237}" srcOrd="0" destOrd="0" presId="urn:microsoft.com/office/officeart/2005/8/layout/chevron2"/>
    <dgm:cxn modelId="{8C6BE601-9303-49A6-A4CF-6979CC72C97D}" type="presParOf" srcId="{FA1968D2-3F40-47A4-8B60-F212B61663B8}" destId="{6AC01502-4747-4FD2-9A89-744F140AD0C2}" srcOrd="1" destOrd="0" presId="urn:microsoft.com/office/officeart/2005/8/layout/chevron2"/>
    <dgm:cxn modelId="{F58D4584-E354-4414-BD40-BBD0519B06EC}" type="presParOf" srcId="{F8456C92-7E91-4C16-894D-D76576AF3C06}" destId="{A5FDEB41-5AE1-4CA2-82FA-B84A7BC19A5B}" srcOrd="7" destOrd="0" presId="urn:microsoft.com/office/officeart/2005/8/layout/chevron2"/>
    <dgm:cxn modelId="{B730212E-90F9-4543-9609-995A45A312C2}" type="presParOf" srcId="{F8456C92-7E91-4C16-894D-D76576AF3C06}" destId="{33B5EE89-984A-47D5-B338-3CFF886B54D0}" srcOrd="8" destOrd="0" presId="urn:microsoft.com/office/officeart/2005/8/layout/chevron2"/>
    <dgm:cxn modelId="{B0BBDF05-1D50-49D1-8F60-387C35EE46DB}" type="presParOf" srcId="{33B5EE89-984A-47D5-B338-3CFF886B54D0}" destId="{C62F8261-4F14-4F03-B09B-6A2798CD74A0}" srcOrd="0" destOrd="0" presId="urn:microsoft.com/office/officeart/2005/8/layout/chevron2"/>
    <dgm:cxn modelId="{0E34B21A-E6D4-4015-8790-892120097D23}" type="presParOf" srcId="{33B5EE89-984A-47D5-B338-3CFF886B54D0}" destId="{A6EE1E22-EE81-452F-845C-2594B131B490}" srcOrd="1" destOrd="0" presId="urn:microsoft.com/office/officeart/2005/8/layout/chevron2"/>
    <dgm:cxn modelId="{CB7080B6-C987-41C0-A867-94DBE9852F76}" type="presParOf" srcId="{F8456C92-7E91-4C16-894D-D76576AF3C06}" destId="{EE12FF93-6CE1-491A-9DD2-1C7E93C1815A}" srcOrd="9" destOrd="0" presId="urn:microsoft.com/office/officeart/2005/8/layout/chevron2"/>
    <dgm:cxn modelId="{5E4E2110-85BE-4916-AF27-46F68295D514}" type="presParOf" srcId="{F8456C92-7E91-4C16-894D-D76576AF3C06}" destId="{D19180A1-4FF7-4F8D-BD60-050B787B3966}" srcOrd="10" destOrd="0" presId="urn:microsoft.com/office/officeart/2005/8/layout/chevron2"/>
    <dgm:cxn modelId="{F01941BE-9C22-4FB5-ACEC-383453BD1FD5}" type="presParOf" srcId="{D19180A1-4FF7-4F8D-BD60-050B787B3966}" destId="{5A0E7CD3-1DC2-40F2-812C-FA5CE73D400E}" srcOrd="0" destOrd="0" presId="urn:microsoft.com/office/officeart/2005/8/layout/chevron2"/>
    <dgm:cxn modelId="{883FFA40-24B1-496F-9CB2-F99D06F442A7}" type="presParOf" srcId="{D19180A1-4FF7-4F8D-BD60-050B787B3966}" destId="{DC2C4B2D-ECBE-4CA1-932D-929CDF5B855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C65ED2-AA88-47F0-BF29-3DE1392704BF}">
      <dsp:nvSpPr>
        <dsp:cNvPr id="0" name=""/>
        <dsp:cNvSpPr/>
      </dsp:nvSpPr>
      <dsp:spPr>
        <a:xfrm rot="5400000">
          <a:off x="-137939" y="142701"/>
          <a:ext cx="919593" cy="64371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00" kern="1200"/>
            <a:t>Běžné zaměstnání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 rot="-5400000">
        <a:off x="1" y="326620"/>
        <a:ext cx="643715" cy="275878"/>
      </dsp:txXfrm>
    </dsp:sp>
    <dsp:sp modelId="{683E897C-4967-4A56-A4CF-A6240B0DD93F}">
      <dsp:nvSpPr>
        <dsp:cNvPr id="0" name=""/>
        <dsp:cNvSpPr/>
      </dsp:nvSpPr>
      <dsp:spPr>
        <a:xfrm rot="5400000">
          <a:off x="4456653" y="-3807117"/>
          <a:ext cx="597736" cy="8223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b="1" kern="1200"/>
            <a:t>Běžné zaměstnání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kern="1200"/>
            <a:t>zaměstnání na nechráněném pracovním trhu</a:t>
          </a:r>
        </a:p>
      </dsp:txBody>
      <dsp:txXfrm rot="-5400000">
        <a:off x="643716" y="34999"/>
        <a:ext cx="8194433" cy="539378"/>
      </dsp:txXfrm>
    </dsp:sp>
    <dsp:sp modelId="{56D04143-090E-4A32-8BBB-7182B5738F05}">
      <dsp:nvSpPr>
        <dsp:cNvPr id="0" name=""/>
        <dsp:cNvSpPr/>
      </dsp:nvSpPr>
      <dsp:spPr>
        <a:xfrm rot="5400000">
          <a:off x="-137939" y="965624"/>
          <a:ext cx="919593" cy="64371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00" kern="1200"/>
            <a:t>Podporované zaměstnání</a:t>
          </a:r>
        </a:p>
      </dsp:txBody>
      <dsp:txXfrm rot="-5400000">
        <a:off x="1" y="1149543"/>
        <a:ext cx="643715" cy="275878"/>
      </dsp:txXfrm>
    </dsp:sp>
    <dsp:sp modelId="{F8AEFCF1-6116-4A97-B50A-53B4A05C9C89}">
      <dsp:nvSpPr>
        <dsp:cNvPr id="0" name=""/>
        <dsp:cNvSpPr/>
      </dsp:nvSpPr>
      <dsp:spPr>
        <a:xfrm rot="5400000">
          <a:off x="4456653" y="-2985252"/>
          <a:ext cx="597736" cy="8223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b="1" kern="1200"/>
            <a:t>Podporované zaměstnání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kern="1200"/>
            <a:t>zaměstnání na běžném pracovním trhu s přechodnou podporou (poradenství, asistence, trénink), je plat (či odměna za práci)</a:t>
          </a:r>
        </a:p>
      </dsp:txBody>
      <dsp:txXfrm rot="-5400000">
        <a:off x="643716" y="856864"/>
        <a:ext cx="8194433" cy="539378"/>
      </dsp:txXfrm>
    </dsp:sp>
    <dsp:sp modelId="{E823F39C-5818-4165-9F32-70A7132F5ED3}">
      <dsp:nvSpPr>
        <dsp:cNvPr id="0" name=""/>
        <dsp:cNvSpPr/>
      </dsp:nvSpPr>
      <dsp:spPr>
        <a:xfrm rot="5400000">
          <a:off x="-137939" y="1787489"/>
          <a:ext cx="919593" cy="643715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00" kern="1200"/>
            <a:t>Přechodné programy </a:t>
          </a:r>
        </a:p>
      </dsp:txBody>
      <dsp:txXfrm rot="-5400000">
        <a:off x="1" y="1971408"/>
        <a:ext cx="643715" cy="275878"/>
      </dsp:txXfrm>
    </dsp:sp>
    <dsp:sp modelId="{0429B04C-7019-4F31-B641-524DA63CA45E}">
      <dsp:nvSpPr>
        <dsp:cNvPr id="0" name=""/>
        <dsp:cNvSpPr/>
      </dsp:nvSpPr>
      <dsp:spPr>
        <a:xfrm rot="5400000">
          <a:off x="4456653" y="-2163387"/>
          <a:ext cx="597736" cy="8223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b="1" kern="1200"/>
            <a:t>Přechodné programy - tréninková pracoviště, tranzitní program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kern="1200"/>
            <a:t>zaměstnání připravující osoby na vstup na běžný prac. trh - úprava prac. podmínek dle možností, všestr.  podpora, je odměna za práci (ne u tranzit.  programu). </a:t>
          </a:r>
        </a:p>
      </dsp:txBody>
      <dsp:txXfrm rot="-5400000">
        <a:off x="643716" y="1678729"/>
        <a:ext cx="8194433" cy="539378"/>
      </dsp:txXfrm>
    </dsp:sp>
    <dsp:sp modelId="{FEF9E351-03A9-4E8B-A0BE-060B01065237}">
      <dsp:nvSpPr>
        <dsp:cNvPr id="0" name=""/>
        <dsp:cNvSpPr/>
      </dsp:nvSpPr>
      <dsp:spPr>
        <a:xfrm rot="5400000">
          <a:off x="-137939" y="2609354"/>
          <a:ext cx="919593" cy="643715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00" kern="1200" dirty="0"/>
            <a:t>Chráněná pracovní místa </a:t>
          </a:r>
          <a:r>
            <a:rPr lang="cs-CZ" sz="500" i="1" kern="1200" dirty="0" smtClean="0"/>
            <a:t>(chráněné </a:t>
          </a:r>
          <a:r>
            <a:rPr lang="cs-CZ" sz="500" i="1" kern="1200" dirty="0"/>
            <a:t>pracovní </a:t>
          </a:r>
          <a:r>
            <a:rPr lang="cs-CZ" sz="500" i="1" kern="1200" dirty="0" smtClean="0"/>
            <a:t>dílny) </a:t>
          </a:r>
          <a:endParaRPr lang="cs-CZ" sz="500" i="1" kern="1200" dirty="0"/>
        </a:p>
      </dsp:txBody>
      <dsp:txXfrm rot="-5400000">
        <a:off x="1" y="2793273"/>
        <a:ext cx="643715" cy="275878"/>
      </dsp:txXfrm>
    </dsp:sp>
    <dsp:sp modelId="{6AC01502-4747-4FD2-9A89-744F140AD0C2}">
      <dsp:nvSpPr>
        <dsp:cNvPr id="0" name=""/>
        <dsp:cNvSpPr/>
      </dsp:nvSpPr>
      <dsp:spPr>
        <a:xfrm rot="5400000">
          <a:off x="4456653" y="-1341522"/>
          <a:ext cx="597736" cy="8223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b="1" kern="1200" dirty="0"/>
            <a:t>Chráněné pracovní místo </a:t>
          </a:r>
          <a:r>
            <a:rPr lang="cs-CZ" sz="1200" b="1" kern="1200" dirty="0" smtClean="0"/>
            <a:t> </a:t>
          </a:r>
          <a:r>
            <a:rPr lang="cs-CZ" sz="1200" b="1" i="1" kern="1200" dirty="0" smtClean="0"/>
            <a:t>(chráněné pracovní dílny)</a:t>
          </a:r>
          <a:endParaRPr lang="cs-CZ" sz="1200" b="1" i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kern="1200" dirty="0" err="1"/>
            <a:t>prac</a:t>
          </a:r>
          <a:r>
            <a:rPr lang="cs-CZ" sz="1200" kern="1200" dirty="0"/>
            <a:t>. místo vytvořené speciálně pro uplatnění OZP, je přizpůsobeno potřebám OZP, je plat</a:t>
          </a:r>
        </a:p>
      </dsp:txBody>
      <dsp:txXfrm rot="-5400000">
        <a:off x="643716" y="2500594"/>
        <a:ext cx="8194433" cy="539378"/>
      </dsp:txXfrm>
    </dsp:sp>
    <dsp:sp modelId="{C62F8261-4F14-4F03-B09B-6A2798CD74A0}">
      <dsp:nvSpPr>
        <dsp:cNvPr id="0" name=""/>
        <dsp:cNvSpPr/>
      </dsp:nvSpPr>
      <dsp:spPr>
        <a:xfrm rot="5400000">
          <a:off x="-137939" y="3434328"/>
          <a:ext cx="919593" cy="643715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00" kern="1200"/>
            <a:t>Sociálně terapeutické dílny,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00" kern="1200"/>
            <a:t>sociální rhb</a:t>
          </a:r>
        </a:p>
      </dsp:txBody>
      <dsp:txXfrm rot="-5400000">
        <a:off x="1" y="3618247"/>
        <a:ext cx="643715" cy="275878"/>
      </dsp:txXfrm>
    </dsp:sp>
    <dsp:sp modelId="{A6EE1E22-EE81-452F-845C-2594B131B490}">
      <dsp:nvSpPr>
        <dsp:cNvPr id="0" name=""/>
        <dsp:cNvSpPr/>
      </dsp:nvSpPr>
      <dsp:spPr>
        <a:xfrm rot="5400000">
          <a:off x="4456653" y="-519657"/>
          <a:ext cx="597736" cy="8223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b="1" kern="1200" dirty="0"/>
            <a:t>Sociálně</a:t>
          </a:r>
          <a:r>
            <a:rPr lang="cs-CZ" sz="1200" b="1" kern="1200" baseline="0" dirty="0"/>
            <a:t> terapeutické dílny, sociální rehabilitace</a:t>
          </a:r>
          <a:endParaRPr lang="cs-CZ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b="0" kern="1200"/>
            <a:t>sociální služby, které vedou k získání pracovních a sociálních návyků, není zde plat </a:t>
          </a:r>
        </a:p>
      </dsp:txBody>
      <dsp:txXfrm rot="-5400000">
        <a:off x="643716" y="3322459"/>
        <a:ext cx="8194433" cy="539378"/>
      </dsp:txXfrm>
    </dsp:sp>
    <dsp:sp modelId="{5A0E7CD3-1DC2-40F2-812C-FA5CE73D400E}">
      <dsp:nvSpPr>
        <dsp:cNvPr id="0" name=""/>
        <dsp:cNvSpPr/>
      </dsp:nvSpPr>
      <dsp:spPr>
        <a:xfrm rot="5400000">
          <a:off x="-137939" y="4253084"/>
          <a:ext cx="919593" cy="64371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00" kern="1200"/>
            <a:t>Další sociální služby </a:t>
          </a:r>
        </a:p>
      </dsp:txBody>
      <dsp:txXfrm rot="-5400000">
        <a:off x="1" y="4437003"/>
        <a:ext cx="643715" cy="275878"/>
      </dsp:txXfrm>
    </dsp:sp>
    <dsp:sp modelId="{DC2C4B2D-ECBE-4CA1-932D-929CDF5B8550}">
      <dsp:nvSpPr>
        <dsp:cNvPr id="0" name=""/>
        <dsp:cNvSpPr/>
      </dsp:nvSpPr>
      <dsp:spPr>
        <a:xfrm rot="5400000">
          <a:off x="4456653" y="302207"/>
          <a:ext cx="597736" cy="8223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b="1" kern="1200"/>
            <a:t>Další sociální služby </a:t>
          </a:r>
          <a:r>
            <a:rPr lang="cs-CZ" sz="1200" kern="1200"/>
            <a:t>(stacionáře, denní centra)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200" kern="1200"/>
            <a:t>získání soc. návyků </a:t>
          </a:r>
        </a:p>
      </dsp:txBody>
      <dsp:txXfrm rot="-5400000">
        <a:off x="643716" y="4144324"/>
        <a:ext cx="8194433" cy="539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47360-9AC6-4648-B355-D63168CC319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067C-424D-4000-B1A0-F4EEE60C6B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423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47360-9AC6-4648-B355-D63168CC319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067C-424D-4000-B1A0-F4EEE60C6B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8246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47360-9AC6-4648-B355-D63168CC319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067C-424D-4000-B1A0-F4EEE60C6B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9104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47360-9AC6-4648-B355-D63168CC319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067C-424D-4000-B1A0-F4EEE60C6B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1921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47360-9AC6-4648-B355-D63168CC319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067C-424D-4000-B1A0-F4EEE60C6B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194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47360-9AC6-4648-B355-D63168CC319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067C-424D-4000-B1A0-F4EEE60C6B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7791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47360-9AC6-4648-B355-D63168CC319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067C-424D-4000-B1A0-F4EEE60C6B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6685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47360-9AC6-4648-B355-D63168CC319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067C-424D-4000-B1A0-F4EEE60C6B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8883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47360-9AC6-4648-B355-D63168CC319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067C-424D-4000-B1A0-F4EEE60C6B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8989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47360-9AC6-4648-B355-D63168CC319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067C-424D-4000-B1A0-F4EEE60C6B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836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47360-9AC6-4648-B355-D63168CC319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067C-424D-4000-B1A0-F4EEE60C6B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5049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47360-9AC6-4648-B355-D63168CC3195}" type="datetimeFigureOut">
              <a:rPr lang="cs-CZ" smtClean="0"/>
              <a:t>9.6.2012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4067C-424D-4000-B1A0-F4EEE60C6B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4264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bromysl.cz/" TargetMode="External"/><Relationship Id="rId2" Type="http://schemas.openxmlformats.org/officeDocument/2006/relationships/hyperlink" Target="http://www.dobromysl.cz/scripts/detail.php?id=71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hyperlink" Target="http://www.socialnifirma.cz/" TargetMode="External"/><Relationship Id="rId4" Type="http://schemas.openxmlformats.org/officeDocument/2006/relationships/hyperlink" Target="http://www.rytmus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Problematika zaměstnávání OZP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0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Zaměstnávání OZP a legislativa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/>
              <a:t>Upravuje zákon 425 /</a:t>
            </a:r>
            <a:r>
              <a:rPr lang="cs-CZ" dirty="0" smtClean="0"/>
              <a:t>2004 Sb. </a:t>
            </a:r>
            <a:r>
              <a:rPr lang="cs-CZ" dirty="0"/>
              <a:t>o </a:t>
            </a:r>
            <a:r>
              <a:rPr lang="cs-CZ" dirty="0" smtClean="0"/>
              <a:t>zaměstnanosti</a:t>
            </a:r>
          </a:p>
          <a:p>
            <a:r>
              <a:rPr lang="cs-CZ" dirty="0"/>
              <a:t>Za OZP považuje zákon 425 /2004 osoby, které byly: </a:t>
            </a:r>
            <a:endParaRPr lang="cs-CZ" dirty="0" smtClean="0"/>
          </a:p>
          <a:p>
            <a:pPr lvl="1"/>
            <a:r>
              <a:rPr lang="cs-CZ" dirty="0"/>
              <a:t>orgánem soc. zabezpečení uznány invalidními v 3. stupni (dále jen "osoby s těžším </a:t>
            </a:r>
            <a:r>
              <a:rPr lang="cs-CZ" dirty="0" err="1"/>
              <a:t>zdr</a:t>
            </a:r>
            <a:r>
              <a:rPr lang="cs-CZ" dirty="0"/>
              <a:t>. postižením"), </a:t>
            </a:r>
            <a:r>
              <a:rPr lang="cs-CZ" dirty="0" smtClean="0"/>
              <a:t>či </a:t>
            </a:r>
            <a:r>
              <a:rPr lang="cs-CZ" dirty="0"/>
              <a:t>v 1. nebo 2. stupni,</a:t>
            </a:r>
          </a:p>
          <a:p>
            <a:pPr lvl="1"/>
            <a:r>
              <a:rPr lang="cs-CZ" dirty="0"/>
              <a:t>rozhodnutím ÚP uznány zdravotně znevýhodněnými </a:t>
            </a:r>
            <a:r>
              <a:rPr lang="cs-CZ" dirty="0" smtClean="0"/>
              <a:t>(institut  se </a:t>
            </a:r>
            <a:r>
              <a:rPr lang="cs-CZ" i="1" dirty="0" smtClean="0"/>
              <a:t>bude rušit – platí do 2015</a:t>
            </a:r>
            <a:r>
              <a:rPr lang="cs-CZ" dirty="0" smtClean="0"/>
              <a:t>).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8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Invalidní osoba: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/>
              <a:t>Osoba je </a:t>
            </a:r>
            <a:r>
              <a:rPr lang="cs-CZ" b="1" dirty="0"/>
              <a:t>invalidní</a:t>
            </a:r>
            <a:r>
              <a:rPr lang="cs-CZ" dirty="0"/>
              <a:t>, jestliže z důvodu dlouhodobě nepříznivého </a:t>
            </a:r>
            <a:r>
              <a:rPr lang="cs-CZ" dirty="0" err="1"/>
              <a:t>zdr</a:t>
            </a:r>
            <a:r>
              <a:rPr lang="cs-CZ" dirty="0"/>
              <a:t>. stavu nastal pokles jeho </a:t>
            </a:r>
            <a:r>
              <a:rPr lang="cs-CZ" dirty="0" err="1"/>
              <a:t>prac</a:t>
            </a:r>
            <a:r>
              <a:rPr lang="cs-CZ" dirty="0"/>
              <a:t>. schopnosti nejméně o 35 %.</a:t>
            </a:r>
          </a:p>
          <a:p>
            <a:pPr lvl="1"/>
            <a:r>
              <a:rPr lang="cs-CZ" dirty="0"/>
              <a:t> 35 % až 49 % - invalidita 1. stupně, </a:t>
            </a:r>
          </a:p>
          <a:p>
            <a:pPr lvl="1"/>
            <a:r>
              <a:rPr lang="cs-CZ" dirty="0"/>
              <a:t> 50 % až 69 % - invalidita 2. stupně, </a:t>
            </a:r>
          </a:p>
          <a:p>
            <a:pPr lvl="1"/>
            <a:r>
              <a:rPr lang="cs-CZ" dirty="0"/>
              <a:t>nejméně o 70 % - invalidita 3. stupně.</a:t>
            </a:r>
          </a:p>
          <a:p>
            <a:pPr lvl="0"/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6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i="1" dirty="0" smtClean="0"/>
              <a:t>Zdravotně znevýhodněná os</a:t>
            </a:r>
            <a:r>
              <a:rPr lang="cs-CZ" dirty="0" smtClean="0"/>
              <a:t>oba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i="1" dirty="0" smtClean="0"/>
              <a:t>Osoba, která má takovou poruchu </a:t>
            </a:r>
            <a:r>
              <a:rPr lang="cs-CZ" i="1" dirty="0" err="1" smtClean="0"/>
              <a:t>zdr</a:t>
            </a:r>
            <a:r>
              <a:rPr lang="cs-CZ" i="1" dirty="0" smtClean="0"/>
              <a:t>. stavu, při které může pracovat, ale je v pracovním procesu výrazně omezena </a:t>
            </a:r>
            <a:r>
              <a:rPr lang="cs-CZ" b="1" i="1" dirty="0" smtClean="0"/>
              <a:t>dlouhodobě nepříznivým </a:t>
            </a:r>
            <a:r>
              <a:rPr lang="cs-CZ" b="1" i="1" dirty="0" err="1" smtClean="0"/>
              <a:t>zdr</a:t>
            </a:r>
            <a:r>
              <a:rPr lang="cs-CZ" b="1" i="1" dirty="0" smtClean="0"/>
              <a:t>. </a:t>
            </a:r>
            <a:r>
              <a:rPr lang="cs-CZ" b="1" i="1" dirty="0"/>
              <a:t>s</a:t>
            </a:r>
            <a:r>
              <a:rPr lang="cs-CZ" b="1" i="1" dirty="0" smtClean="0"/>
              <a:t>tavem</a:t>
            </a:r>
            <a:r>
              <a:rPr lang="cs-CZ" i="1" dirty="0" smtClean="0"/>
              <a:t>. </a:t>
            </a:r>
          </a:p>
          <a:p>
            <a:r>
              <a:rPr lang="cs-CZ" i="1" dirty="0" smtClean="0"/>
              <a:t>Od 2012 se přestane přiznávat a od 2015 se bude rušit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9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i="1" dirty="0" smtClean="0"/>
              <a:t>Dlouhodobě nepříznivý zdravotní stav </a:t>
            </a:r>
            <a:endParaRPr lang="cs-CZ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i="1" dirty="0" smtClean="0"/>
              <a:t> trvá </a:t>
            </a:r>
            <a:r>
              <a:rPr lang="cs-CZ" i="1" dirty="0"/>
              <a:t>déle než jeden rok a podstatně omezuje psychické, fyzické nebo smyslové schopnosti a tím i možnost pracovního uplatnění.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5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Dokládání zdravotního stavu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Invalidní osoby – rozhodnutí OSSZ</a:t>
            </a:r>
          </a:p>
          <a:p>
            <a:r>
              <a:rPr lang="cs-CZ" dirty="0" smtClean="0"/>
              <a:t>Zdravotně znevýhodněná osoba – rozhodnutí úřadu práce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Těmto osobám se poskytuje zvýšená ochrana na trhu práce.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8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Činnost </a:t>
            </a:r>
            <a:r>
              <a:rPr lang="cs-CZ" b="1" dirty="0" smtClean="0"/>
              <a:t>ÚP </a:t>
            </a:r>
            <a:r>
              <a:rPr lang="cs-CZ" b="1" dirty="0"/>
              <a:t>věnované </a:t>
            </a:r>
            <a:r>
              <a:rPr lang="cs-CZ" b="1" dirty="0" smtClean="0"/>
              <a:t>OZP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 smtClean="0"/>
              <a:t>ÚP </a:t>
            </a:r>
            <a:r>
              <a:rPr lang="cs-CZ" b="1" dirty="0"/>
              <a:t>jsou povinny </a:t>
            </a:r>
            <a:r>
              <a:rPr lang="cs-CZ" dirty="0"/>
              <a:t>věnovat OZP zvýšenou </a:t>
            </a:r>
            <a:r>
              <a:rPr lang="cs-CZ" dirty="0" smtClean="0"/>
              <a:t>pozornost, která zahrnuje: </a:t>
            </a:r>
          </a:p>
          <a:p>
            <a:pPr lvl="0"/>
            <a:r>
              <a:rPr lang="cs-CZ" b="1" dirty="0" smtClean="0"/>
              <a:t>Pracovní rehabilitaci</a:t>
            </a:r>
            <a:r>
              <a:rPr lang="cs-CZ" dirty="0" smtClean="0"/>
              <a:t>- </a:t>
            </a:r>
            <a:r>
              <a:rPr lang="cs-CZ" dirty="0"/>
              <a:t>souvislá činnost zaměřená na získání a udržení vhodného zaměstnání osoby se zdravotním postižením, kterou na základě její žádosti zabezpečují úřady práce a hradí náklady s ní spojené</a:t>
            </a:r>
          </a:p>
          <a:p>
            <a:r>
              <a:rPr lang="cs-CZ" b="1" dirty="0" smtClean="0"/>
              <a:t>Přípravu </a:t>
            </a:r>
            <a:r>
              <a:rPr lang="cs-CZ" b="1" dirty="0"/>
              <a:t>k práci </a:t>
            </a:r>
            <a:r>
              <a:rPr lang="cs-CZ" dirty="0"/>
              <a:t>- zapracování osoby se zdravotním postižením na vhodné pracovní místo  Tato příprava trvá nejdéle 24 měsíců.</a:t>
            </a:r>
          </a:p>
          <a:p>
            <a:r>
              <a:rPr lang="cs-CZ" b="1" dirty="0" smtClean="0"/>
              <a:t>Specializované </a:t>
            </a:r>
            <a:r>
              <a:rPr lang="cs-CZ" b="1" dirty="0"/>
              <a:t>rekvalifikační kurzy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4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 smtClean="0"/>
              <a:t>Zaměstnavatelé  </a:t>
            </a:r>
            <a:r>
              <a:rPr lang="cs-CZ" b="1" dirty="0"/>
              <a:t>a </a:t>
            </a:r>
            <a:r>
              <a:rPr lang="cs-CZ" b="1" dirty="0" smtClean="0"/>
              <a:t>OZP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Zaměstnavatelé nad 25 osob musí zaměstnávat </a:t>
            </a:r>
            <a:r>
              <a:rPr lang="cs-CZ" b="1" dirty="0" smtClean="0"/>
              <a:t>4% OZP nebo</a:t>
            </a:r>
          </a:p>
          <a:p>
            <a:r>
              <a:rPr lang="cs-CZ" dirty="0" smtClean="0"/>
              <a:t> odebírat služby či výrobky od zaměstnavatelů kteří zaměstnávají min. 50% postižených (OSVČ OZP) </a:t>
            </a:r>
            <a:r>
              <a:rPr lang="cs-CZ" b="1" dirty="0" smtClean="0"/>
              <a:t>nebo</a:t>
            </a:r>
            <a:r>
              <a:rPr lang="cs-CZ" dirty="0" smtClean="0"/>
              <a:t> </a:t>
            </a:r>
          </a:p>
          <a:p>
            <a:r>
              <a:rPr lang="cs-CZ" dirty="0" smtClean="0"/>
              <a:t>mají zvýšené odvody do státního rozpočtu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6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251520" y="476672"/>
            <a:ext cx="7978080" cy="5649491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 smtClean="0"/>
              <a:t>Pokud to lze, musí zaměstnavatel převést OZP na jiné vhodné </a:t>
            </a:r>
            <a:r>
              <a:rPr lang="cs-CZ" dirty="0" err="1" smtClean="0"/>
              <a:t>prac</a:t>
            </a:r>
            <a:r>
              <a:rPr lang="cs-CZ" dirty="0" smtClean="0"/>
              <a:t>. místo, pokud již není schopna pracovat na dosavadním či jí umožnit zkrácenou </a:t>
            </a:r>
            <a:r>
              <a:rPr lang="cs-CZ" dirty="0" err="1" smtClean="0"/>
              <a:t>prac</a:t>
            </a:r>
            <a:r>
              <a:rPr lang="cs-CZ" dirty="0" smtClean="0"/>
              <a:t>. dobu. </a:t>
            </a:r>
          </a:p>
          <a:p>
            <a:pPr lvl="0"/>
            <a:r>
              <a:rPr lang="cs-CZ" dirty="0" smtClean="0"/>
              <a:t>Stát poskytuje příspěvek pro zaměstnavatele, na vytvoření chráněných </a:t>
            </a:r>
            <a:r>
              <a:rPr lang="cs-CZ" dirty="0" err="1" smtClean="0"/>
              <a:t>prac</a:t>
            </a:r>
            <a:r>
              <a:rPr lang="cs-CZ" dirty="0" smtClean="0"/>
              <a:t>. míst pro OZP, a na mzdy OZP </a:t>
            </a:r>
          </a:p>
          <a:p>
            <a:pPr lvl="0"/>
            <a:r>
              <a:rPr lang="cs-CZ" dirty="0" smtClean="0"/>
              <a:t>Stát poskytuje slevy na dani zaměstnavatelům OZP</a:t>
            </a:r>
          </a:p>
          <a:p>
            <a:pPr lvl="0"/>
            <a:r>
              <a:rPr lang="cs-CZ" dirty="0" smtClean="0"/>
              <a:t>Pokud se zaměstnavatel rozhodne zaměstnat OZP, může stát poskytnout podporu při přípravě OZP k práci </a:t>
            </a:r>
            <a:r>
              <a:rPr lang="cs-CZ" i="1" dirty="0" smtClean="0"/>
              <a:t>(viz činnost ÚP a níže část pracovní příležitosti pro OZP).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6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cs-CZ" b="1" dirty="0"/>
              <a:t>Pracovní příležitosti pro OZP</a:t>
            </a:r>
            <a:r>
              <a:rPr lang="cs-CZ" dirty="0"/>
              <a:t> 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3655567"/>
              </p:ext>
            </p:extLst>
          </p:nvPr>
        </p:nvGraphicFramePr>
        <p:xfrm>
          <a:off x="179512" y="980728"/>
          <a:ext cx="886732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16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Sociálně terapeutické dílny, sociální RHB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Sociální služby</a:t>
            </a:r>
          </a:p>
          <a:p>
            <a:r>
              <a:rPr lang="cs-CZ" dirty="0" smtClean="0"/>
              <a:t>Nácvik pracovních dovedností</a:t>
            </a:r>
          </a:p>
          <a:p>
            <a:r>
              <a:rPr lang="cs-CZ" dirty="0" smtClean="0"/>
              <a:t>Za práci není plat</a:t>
            </a:r>
          </a:p>
          <a:p>
            <a:r>
              <a:rPr lang="cs-CZ" dirty="0" smtClean="0"/>
              <a:t>Část klientů později přechází na chráněná </a:t>
            </a:r>
            <a:r>
              <a:rPr lang="cs-CZ" dirty="0" err="1" smtClean="0"/>
              <a:t>prac</a:t>
            </a:r>
            <a:r>
              <a:rPr lang="cs-CZ" dirty="0" smtClean="0"/>
              <a:t>. </a:t>
            </a:r>
            <a:r>
              <a:rPr lang="cs-CZ" dirty="0"/>
              <a:t>m</a:t>
            </a:r>
            <a:r>
              <a:rPr lang="cs-CZ" dirty="0" smtClean="0"/>
              <a:t>ísta apod.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47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Chráněná pracovní místa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lvl="0"/>
            <a:r>
              <a:rPr lang="cs-CZ" dirty="0" smtClean="0"/>
              <a:t>Jsou </a:t>
            </a:r>
            <a:r>
              <a:rPr lang="cs-CZ" dirty="0"/>
              <a:t>určeny pro ty, kteří: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nechtějí </a:t>
            </a:r>
            <a:r>
              <a:rPr lang="cs-CZ" dirty="0"/>
              <a:t>pracovat na běžném trhu práce</a:t>
            </a:r>
          </a:p>
          <a:p>
            <a:pPr>
              <a:buFont typeface="Courier New" pitchFamily="49" charset="0"/>
              <a:buChar char="o"/>
            </a:pPr>
            <a:r>
              <a:rPr lang="cs-CZ" dirty="0" err="1"/>
              <a:t>z</a:t>
            </a:r>
            <a:r>
              <a:rPr lang="cs-CZ" dirty="0" err="1" smtClean="0"/>
              <a:t>dr</a:t>
            </a:r>
            <a:r>
              <a:rPr lang="cs-CZ" dirty="0" smtClean="0"/>
              <a:t>. </a:t>
            </a:r>
            <a:r>
              <a:rPr lang="cs-CZ" dirty="0"/>
              <a:t>stav jim neumožňuje ani s pomocí podpůrné služby se plnohodnotně zapojit do běžného </a:t>
            </a:r>
            <a:r>
              <a:rPr lang="cs-CZ" dirty="0" err="1" smtClean="0"/>
              <a:t>prac</a:t>
            </a:r>
            <a:r>
              <a:rPr lang="cs-CZ" dirty="0" smtClean="0"/>
              <a:t>. </a:t>
            </a:r>
            <a:r>
              <a:rPr lang="cs-CZ" dirty="0"/>
              <a:t>prostředí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 </a:t>
            </a:r>
            <a:r>
              <a:rPr lang="cs-CZ" dirty="0"/>
              <a:t>zvládají základní sociální dovednosti</a:t>
            </a:r>
          </a:p>
          <a:p>
            <a:pPr>
              <a:buFont typeface="Courier New" pitchFamily="49" charset="0"/>
              <a:buChar char="o"/>
            </a:pPr>
            <a:r>
              <a:rPr lang="cs-CZ" dirty="0" smtClean="0"/>
              <a:t> </a:t>
            </a:r>
            <a:r>
              <a:rPr lang="cs-CZ" dirty="0"/>
              <a:t>k výkonu práce „potřebují“ speciální prostředí, pomůcky a stálou asistenci (přizpůsobené prostředí, tempo práce)</a:t>
            </a:r>
          </a:p>
          <a:p>
            <a:r>
              <a:rPr lang="cs-CZ" dirty="0"/>
              <a:t>Za práci dostávají </a:t>
            </a:r>
            <a:r>
              <a:rPr lang="cs-CZ" dirty="0" smtClean="0"/>
              <a:t>mzdu </a:t>
            </a:r>
            <a:r>
              <a:rPr lang="cs-CZ" dirty="0"/>
              <a:t>(spíše podprůměrný výdělek</a:t>
            </a:r>
            <a:r>
              <a:rPr lang="cs-CZ" dirty="0" smtClean="0"/>
              <a:t>)</a:t>
            </a:r>
          </a:p>
          <a:p>
            <a:pPr lvl="0"/>
            <a:r>
              <a:rPr lang="cs-CZ" i="1" dirty="0" err="1" smtClean="0"/>
              <a:t>Chr</a:t>
            </a:r>
            <a:r>
              <a:rPr lang="cs-CZ" i="1" dirty="0" smtClean="0"/>
              <a:t>. </a:t>
            </a:r>
            <a:r>
              <a:rPr lang="cs-CZ" i="1" dirty="0"/>
              <a:t>d</a:t>
            </a:r>
            <a:r>
              <a:rPr lang="cs-CZ" i="1" dirty="0" smtClean="0"/>
              <a:t>ílny - pracoviště, kde je min. 60 % OZP (pojem chráněné </a:t>
            </a:r>
            <a:r>
              <a:rPr lang="cs-CZ" i="1" dirty="0" err="1" smtClean="0"/>
              <a:t>prac</a:t>
            </a:r>
            <a:r>
              <a:rPr lang="cs-CZ" i="1" dirty="0" smtClean="0"/>
              <a:t>. dílny se v novele zákona ruší )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9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Přechodné (přechodové programy)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Tréninková pracoviště</a:t>
            </a:r>
          </a:p>
          <a:p>
            <a:r>
              <a:rPr lang="cs-CZ" dirty="0" smtClean="0"/>
              <a:t>Tranzitní program (program přechodu ze školy do zaměstnání)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8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Tréninkové pracoviště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 smtClean="0"/>
              <a:t>Pro osoby, které </a:t>
            </a:r>
            <a:r>
              <a:rPr lang="cs-CZ" dirty="0"/>
              <a:t>chtějí získat pracovní zkušenost, než vstoupí na běžný pracovní </a:t>
            </a:r>
            <a:r>
              <a:rPr lang="cs-CZ" dirty="0" smtClean="0"/>
              <a:t>trh</a:t>
            </a:r>
          </a:p>
          <a:p>
            <a:r>
              <a:rPr lang="cs-CZ" dirty="0" smtClean="0"/>
              <a:t>Možnost vyzkoušet zátěž v chráněném prostředí</a:t>
            </a:r>
          </a:p>
          <a:p>
            <a:r>
              <a:rPr lang="cs-CZ" dirty="0" smtClean="0"/>
              <a:t>Služba je časově omezena (nejčastěji půl roku, rok)</a:t>
            </a:r>
          </a:p>
          <a:p>
            <a:r>
              <a:rPr lang="cs-CZ" dirty="0" smtClean="0"/>
              <a:t>Možnost odměny za práci, platu</a:t>
            </a:r>
          </a:p>
          <a:p>
            <a:r>
              <a:rPr lang="cs-CZ" dirty="0" smtClean="0"/>
              <a:t>Někdy registrováno jako sociální </a:t>
            </a:r>
            <a:r>
              <a:rPr lang="cs-CZ" dirty="0" err="1" smtClean="0"/>
              <a:t>rhb</a:t>
            </a:r>
            <a:r>
              <a:rPr lang="cs-CZ" dirty="0" smtClean="0"/>
              <a:t>, soc. </a:t>
            </a:r>
            <a:r>
              <a:rPr lang="cs-CZ" dirty="0" err="1" smtClean="0"/>
              <a:t>ter</a:t>
            </a:r>
            <a:r>
              <a:rPr lang="cs-CZ" dirty="0" smtClean="0"/>
              <a:t>. dílna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1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Tranzitní program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Komplex služeb, které usnadňují mladému člověku s postižením přechod ze školy do zaměstnání</a:t>
            </a:r>
          </a:p>
          <a:p>
            <a:r>
              <a:rPr lang="cs-CZ" dirty="0" smtClean="0"/>
              <a:t>Klientovi je sestaven plán, má asistenta, vyzkouší si několik pracovišť (práce zdarma) v běžném prostředí, což mu pomůže vybrat vhodné pracovní uplatnění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2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Podporované zaměstnání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Umožní najít a udržet vhodné zaměstnání na běžném </a:t>
            </a:r>
            <a:r>
              <a:rPr lang="cs-CZ" dirty="0" err="1" smtClean="0"/>
              <a:t>prac</a:t>
            </a:r>
            <a:r>
              <a:rPr lang="cs-CZ" dirty="0" smtClean="0"/>
              <a:t>. trhu za rovným platových podmínek</a:t>
            </a:r>
          </a:p>
          <a:p>
            <a:r>
              <a:rPr lang="cs-CZ" dirty="0" smtClean="0"/>
              <a:t>Pro znevýhodněné klienty vyžadující poradenství, asistenci trénink na pracovišti</a:t>
            </a:r>
          </a:p>
          <a:p>
            <a:r>
              <a:rPr lang="cs-CZ" dirty="0" smtClean="0"/>
              <a:t>Průběžnou podporu</a:t>
            </a:r>
          </a:p>
          <a:p>
            <a:r>
              <a:rPr lang="cs-CZ" dirty="0" smtClean="0"/>
              <a:t>Služba je časově omezena </a:t>
            </a:r>
          </a:p>
          <a:p>
            <a:r>
              <a:rPr lang="cs-CZ" dirty="0" smtClean="0"/>
              <a:t>Někdy registrováno jako sociální RHB</a:t>
            </a:r>
          </a:p>
          <a:p>
            <a:r>
              <a:rPr lang="cs-CZ" dirty="0" smtClean="0"/>
              <a:t>Existují přímo </a:t>
            </a:r>
            <a:r>
              <a:rPr lang="cs-CZ" b="1" dirty="0" smtClean="0"/>
              <a:t>agentury pro podporované zaměstnání</a:t>
            </a:r>
            <a:r>
              <a:rPr lang="cs-CZ" dirty="0" smtClean="0"/>
              <a:t> (agentury podporovaného zaměstnávání)(např. Rytmus Chrudim)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9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cs-CZ" dirty="0" smtClean="0"/>
              <a:t>Další instituty, které se uplatňují v této oblasti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cs-CZ" b="1" dirty="0" smtClean="0"/>
              <a:t>Sociální firmy </a:t>
            </a:r>
            <a:r>
              <a:rPr lang="cs-CZ" dirty="0" smtClean="0"/>
              <a:t>– zřizované za účelem zisku, ale zároveň zaměstnávají znevýhodněné osoby a umožňují jim využít podpůrných a RHB služeb (např. Jůnův statek, kavárna </a:t>
            </a:r>
            <a:r>
              <a:rPr lang="cs-CZ" dirty="0" err="1" smtClean="0"/>
              <a:t>Vesmírna</a:t>
            </a:r>
            <a:r>
              <a:rPr lang="cs-CZ" dirty="0" smtClean="0"/>
              <a:t>). Pojem není legislativně podložen. </a:t>
            </a:r>
          </a:p>
          <a:p>
            <a:pPr lvl="0"/>
            <a:r>
              <a:rPr lang="cs-CZ" b="1" dirty="0" smtClean="0"/>
              <a:t>Job klub  </a:t>
            </a:r>
            <a:r>
              <a:rPr lang="cs-CZ" dirty="0"/>
              <a:t>– skupinová práce s lidmi, kteří se zajímají o získání zaměstnání, jsou při </a:t>
            </a:r>
            <a:r>
              <a:rPr lang="cs-CZ" dirty="0" smtClean="0"/>
              <a:t>ÚP, </a:t>
            </a:r>
            <a:r>
              <a:rPr lang="cs-CZ" dirty="0"/>
              <a:t>při agenturách pro podporované zaměstnávání, </a:t>
            </a:r>
            <a:r>
              <a:rPr lang="cs-CZ" dirty="0" smtClean="0"/>
              <a:t>procvičují </a:t>
            </a:r>
            <a:r>
              <a:rPr lang="cs-CZ" dirty="0"/>
              <a:t>a rozvíjí dovednosti potřebné pro získání práce (nácvik vystupování, nácvik vstupního pohovoru apod.) </a:t>
            </a:r>
            <a:endParaRPr lang="cs-CZ" dirty="0" smtClean="0"/>
          </a:p>
          <a:p>
            <a:pPr lvl="0"/>
            <a:r>
              <a:rPr lang="cs-CZ" dirty="0" smtClean="0"/>
              <a:t>A další (podpůrné svépomocné skupiny pod.)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3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cs-CZ" dirty="0" smtClean="0"/>
              <a:t>Zdroje: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pPr lvl="0"/>
            <a:r>
              <a:rPr lang="cs-CZ" dirty="0" smtClean="0"/>
              <a:t>HUTAŘ </a:t>
            </a:r>
            <a:r>
              <a:rPr lang="cs-CZ" dirty="0" err="1" smtClean="0"/>
              <a:t>J.:</a:t>
            </a:r>
            <a:r>
              <a:rPr lang="cs-CZ" i="1" dirty="0" err="1"/>
              <a:t>Sociálně</a:t>
            </a:r>
            <a:r>
              <a:rPr lang="cs-CZ" i="1" dirty="0"/>
              <a:t> právní minimum pro zdravotně postižené</a:t>
            </a:r>
            <a:r>
              <a:rPr lang="cs-CZ" dirty="0"/>
              <a:t> Praha : NRZP ČR, 2006. ISBN 80-903640-2-0</a:t>
            </a:r>
            <a:r>
              <a:rPr lang="cs-CZ" dirty="0" smtClean="0"/>
              <a:t>.</a:t>
            </a:r>
          </a:p>
          <a:p>
            <a:r>
              <a:rPr lang="cs-CZ" dirty="0" smtClean="0"/>
              <a:t>KREJČÍŘOVÁ</a:t>
            </a:r>
            <a:r>
              <a:rPr lang="cs-CZ" dirty="0"/>
              <a:t>, O a spol.: </a:t>
            </a:r>
            <a:r>
              <a:rPr lang="cs-CZ" i="1" dirty="0"/>
              <a:t>Problematika zaměstnávání občanů se zdravotním postižením</a:t>
            </a:r>
            <a:r>
              <a:rPr lang="cs-CZ" dirty="0"/>
              <a:t>, Praha: Rytmus. 2005, ISBN: </a:t>
            </a:r>
            <a:r>
              <a:rPr lang="cs-CZ" dirty="0" smtClean="0"/>
              <a:t>80-903598-1-7</a:t>
            </a:r>
          </a:p>
          <a:p>
            <a:r>
              <a:rPr lang="cs-CZ" dirty="0"/>
              <a:t>SOSNOVSKÁ, M. </a:t>
            </a:r>
            <a:r>
              <a:rPr lang="cs-CZ" i="1" dirty="0"/>
              <a:t>Pracovní možnosti v kostce, </a:t>
            </a:r>
            <a:r>
              <a:rPr lang="cs-CZ" dirty="0"/>
              <a:t>dostupné na: </a:t>
            </a:r>
            <a:r>
              <a:rPr lang="cs-CZ" u="sng" dirty="0">
                <a:hlinkClick r:id="rId2"/>
              </a:rPr>
              <a:t>http://</a:t>
            </a:r>
            <a:r>
              <a:rPr lang="cs-CZ" u="sng" dirty="0" smtClean="0">
                <a:hlinkClick r:id="rId2"/>
              </a:rPr>
              <a:t>www.dobromysl.cz/scripts/detail.php?id=718</a:t>
            </a:r>
            <a:endParaRPr lang="cs-CZ" dirty="0"/>
          </a:p>
          <a:p>
            <a:pPr lvl="0"/>
            <a:r>
              <a:rPr lang="cs-CZ" dirty="0" smtClean="0"/>
              <a:t>VOJTOVÁ</a:t>
            </a:r>
            <a:r>
              <a:rPr lang="cs-CZ" dirty="0"/>
              <a:t>, V.: </a:t>
            </a:r>
            <a:r>
              <a:rPr lang="cs-CZ" i="1" dirty="0"/>
              <a:t>Problematika zaměstnávání osob se zdravotním postižením – právní hledisko</a:t>
            </a:r>
            <a:r>
              <a:rPr lang="cs-CZ" dirty="0"/>
              <a:t>. [online]. [citováno 2006-01-28]  &lt;http://www.equal.rytmus.org/kolo1/odkaz/publikace.htm</a:t>
            </a:r>
            <a:r>
              <a:rPr lang="cs-CZ" dirty="0" smtClean="0"/>
              <a:t>&gt;.</a:t>
            </a:r>
          </a:p>
          <a:p>
            <a:pPr lvl="0"/>
            <a:r>
              <a:rPr lang="cs-CZ" dirty="0" smtClean="0">
                <a:hlinkClick r:id="rId3"/>
              </a:rPr>
              <a:t>www.dobromysl.cz</a:t>
            </a:r>
            <a:endParaRPr lang="cs-CZ" dirty="0" smtClean="0"/>
          </a:p>
          <a:p>
            <a:pPr lvl="0"/>
            <a:r>
              <a:rPr lang="cs-CZ" dirty="0" smtClean="0"/>
              <a:t>www.helpnet.cz</a:t>
            </a:r>
          </a:p>
          <a:p>
            <a:r>
              <a:rPr lang="cs-CZ" dirty="0" smtClean="0">
                <a:hlinkClick r:id="rId4"/>
              </a:rPr>
              <a:t>www.rytmus.cz</a:t>
            </a:r>
            <a:endParaRPr lang="cs-CZ" dirty="0" smtClean="0"/>
          </a:p>
          <a:p>
            <a:r>
              <a:rPr lang="cs-CZ" dirty="0" smtClean="0">
                <a:hlinkClick r:id="rId5"/>
              </a:rPr>
              <a:t>www.socialnifirma.cz</a:t>
            </a:r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2000"/>
            <a:ext cx="4287023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08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676</Words>
  <Application>Microsoft Office PowerPoint</Application>
  <PresentationFormat>Předvádění na obrazovce (4:3)</PresentationFormat>
  <Paragraphs>102</Paragraphs>
  <Slides>18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Motiv systému Office</vt:lpstr>
      <vt:lpstr>Problematika zaměstnávání OZP</vt:lpstr>
      <vt:lpstr>Zaměstnávání OZP a legislativa</vt:lpstr>
      <vt:lpstr>Invalidní osoba: </vt:lpstr>
      <vt:lpstr>Zdravotně znevýhodněná osoba</vt:lpstr>
      <vt:lpstr>Dlouhodobě nepříznivý zdravotní stav </vt:lpstr>
      <vt:lpstr>Dokládání zdravotního stavu</vt:lpstr>
      <vt:lpstr>Činnost ÚP věnované OZP</vt:lpstr>
      <vt:lpstr>Zaměstnavatelé  a OZP</vt:lpstr>
      <vt:lpstr>Prezentace aplikace PowerPoint</vt:lpstr>
      <vt:lpstr>Pracovní příležitosti pro OZP </vt:lpstr>
      <vt:lpstr>Sociálně terapeutické dílny, sociální RHB</vt:lpstr>
      <vt:lpstr>Chráněná pracovní místa  </vt:lpstr>
      <vt:lpstr>Přechodné (přechodové programy)</vt:lpstr>
      <vt:lpstr>Tréninkové pracoviště</vt:lpstr>
      <vt:lpstr>Tranzitní program</vt:lpstr>
      <vt:lpstr>Podporované zaměstnání</vt:lpstr>
      <vt:lpstr>Další instituty, které se uplatňují v této oblasti 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Problematika zaměstnávání OZP</dc:title>
  <dc:creator>Truncova</dc:creator>
  <cp:lastModifiedBy>Truncova</cp:lastModifiedBy>
  <cp:revision>15</cp:revision>
  <dcterms:created xsi:type="dcterms:W3CDTF">2011-10-08T19:29:48Z</dcterms:created>
  <dcterms:modified xsi:type="dcterms:W3CDTF">2012-06-09T19:32:41Z</dcterms:modified>
</cp:coreProperties>
</file>