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53CD4-6827-453C-9EB4-1D4B4C68168E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A359C-6CFC-4CC9-B144-25031AC3C3C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93570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53CD4-6827-453C-9EB4-1D4B4C68168E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A359C-6CFC-4CC9-B144-25031AC3C3C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02614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53CD4-6827-453C-9EB4-1D4B4C68168E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A359C-6CFC-4CC9-B144-25031AC3C3C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15405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53CD4-6827-453C-9EB4-1D4B4C68168E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A359C-6CFC-4CC9-B144-25031AC3C3C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35558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53CD4-6827-453C-9EB4-1D4B4C68168E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A359C-6CFC-4CC9-B144-25031AC3C3C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838651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53CD4-6827-453C-9EB4-1D4B4C68168E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A359C-6CFC-4CC9-B144-25031AC3C3C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79713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53CD4-6827-453C-9EB4-1D4B4C68168E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A359C-6CFC-4CC9-B144-25031AC3C3C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35856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53CD4-6827-453C-9EB4-1D4B4C68168E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A359C-6CFC-4CC9-B144-25031AC3C3C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76939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53CD4-6827-453C-9EB4-1D4B4C68168E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A359C-6CFC-4CC9-B144-25031AC3C3C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155549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53CD4-6827-453C-9EB4-1D4B4C68168E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A359C-6CFC-4CC9-B144-25031AC3C3C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45515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53CD4-6827-453C-9EB4-1D4B4C68168E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A359C-6CFC-4CC9-B144-25031AC3C3C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41339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53CD4-6827-453C-9EB4-1D4B4C68168E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A359C-6CFC-4CC9-B144-25031AC3C3C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094769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mpsv.cz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Dávky SSP, pomoci v hmotné nouzi a příspěvek na péči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98360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Dávky SSP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Zákon č. 117/1995 Sb. O státní sociální podpoře</a:t>
            </a:r>
            <a:r>
              <a:rPr lang="cs-CZ" b="1" dirty="0"/>
              <a:t>	</a:t>
            </a:r>
            <a:endParaRPr lang="cs-CZ" dirty="0"/>
          </a:p>
          <a:p>
            <a:pPr>
              <a:buFont typeface="Wingdings" pitchFamily="2" charset="2"/>
              <a:buChar char="q"/>
            </a:pPr>
            <a:r>
              <a:rPr lang="cs-CZ" b="1" dirty="0"/>
              <a:t>Příspěvek na bydlení	</a:t>
            </a:r>
            <a:endParaRPr lang="cs-CZ" dirty="0"/>
          </a:p>
          <a:p>
            <a:pPr lvl="0"/>
            <a:r>
              <a:rPr lang="cs-CZ" dirty="0"/>
              <a:t>Slouží ke krytí nákladů na bydlení</a:t>
            </a:r>
            <a:r>
              <a:rPr lang="cs-CZ" dirty="0" smtClean="0"/>
              <a:t>.</a:t>
            </a:r>
          </a:p>
          <a:p>
            <a:r>
              <a:rPr lang="cs-CZ" dirty="0" smtClean="0"/>
              <a:t>V</a:t>
            </a:r>
            <a:r>
              <a:rPr lang="cs-CZ" dirty="0" smtClean="0"/>
              <a:t>lastník </a:t>
            </a:r>
            <a:r>
              <a:rPr lang="cs-CZ" dirty="0"/>
              <a:t>nebo nájemce </a:t>
            </a:r>
            <a:r>
              <a:rPr lang="cs-CZ" dirty="0" smtClean="0"/>
              <a:t>bytu</a:t>
            </a:r>
            <a:r>
              <a:rPr lang="cs-CZ" dirty="0" smtClean="0"/>
              <a:t> </a:t>
            </a:r>
            <a:r>
              <a:rPr lang="cs-CZ" dirty="0" smtClean="0"/>
              <a:t>-</a:t>
            </a:r>
            <a:r>
              <a:rPr lang="cs-CZ" dirty="0" smtClean="0"/>
              <a:t> </a:t>
            </a:r>
            <a:r>
              <a:rPr lang="cs-CZ" dirty="0"/>
              <a:t>30 % (v Praze 35 %) příjmů domácnosti nestačí k pokrytí nákladů na </a:t>
            </a:r>
            <a:r>
              <a:rPr lang="cs-CZ" dirty="0" smtClean="0"/>
              <a:t>bydlení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7894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Pomoc v hmotné nouzi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Zákon č.111/ 2006 Sb. O pomoci v hmotné nouzi</a:t>
            </a:r>
          </a:p>
          <a:p>
            <a:r>
              <a:rPr lang="cs-CZ" dirty="0"/>
              <a:t>Občan, který si nemůže vzhledem k věku, zdravotnímu stavu nebo z jiných závažných důvodů zvýšit svůj příjem a jeho základní potřeby jsou tak vážně </a:t>
            </a:r>
            <a:r>
              <a:rPr lang="cs-CZ" dirty="0" smtClean="0"/>
              <a:t>ohroženy.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3238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Posuzování stavu hmotné nouze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Občan – příjmy nižší než </a:t>
            </a:r>
            <a:r>
              <a:rPr lang="cs-CZ" dirty="0" smtClean="0"/>
              <a:t>ŽM, </a:t>
            </a:r>
            <a:r>
              <a:rPr lang="cs-CZ" dirty="0" smtClean="0"/>
              <a:t>sociální </a:t>
            </a:r>
            <a:r>
              <a:rPr lang="cs-CZ" dirty="0"/>
              <a:t>a majetkové </a:t>
            </a:r>
            <a:r>
              <a:rPr lang="cs-CZ" dirty="0" smtClean="0"/>
              <a:t>poměry zaručují </a:t>
            </a:r>
            <a:r>
              <a:rPr lang="cs-CZ" dirty="0"/>
              <a:t>základních životních potřeb 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40370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Stav hmotné nouze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Zákon o hmotné nouzi nestanovuje žádné hranice z hlediska vlastnictví majetku. 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Lze požadovat prodej majetku občana.</a:t>
            </a: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6927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Stav hmotné nouze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Při posuzování hmotné nouze však nelze po občanovi žádat: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/>
              <a:t>Prodej nemovitosti sloužící k </a:t>
            </a:r>
            <a:r>
              <a:rPr lang="cs-CZ" dirty="0" smtClean="0"/>
              <a:t>bydlení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Prodej </a:t>
            </a:r>
            <a:r>
              <a:rPr lang="cs-CZ" dirty="0"/>
              <a:t>obvyklého vybavení </a:t>
            </a:r>
            <a:r>
              <a:rPr lang="cs-CZ" dirty="0" smtClean="0"/>
              <a:t>domácnosti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Prodej </a:t>
            </a:r>
            <a:r>
              <a:rPr lang="cs-CZ" dirty="0"/>
              <a:t>věcí nezbytných pro přípravu </a:t>
            </a:r>
            <a:r>
              <a:rPr lang="cs-CZ" dirty="0" smtClean="0"/>
              <a:t>povolání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Prodej </a:t>
            </a:r>
            <a:r>
              <a:rPr lang="cs-CZ" dirty="0"/>
              <a:t>věcí sloužících pro výdělečnou činnost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9697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Dávky v hmotné nouzi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cs-CZ" dirty="0" smtClean="0"/>
              <a:t>Příspěvek na živobytí</a:t>
            </a:r>
          </a:p>
          <a:p>
            <a:pPr>
              <a:buFont typeface="Wingdings" pitchFamily="2" charset="2"/>
              <a:buChar char="q"/>
            </a:pPr>
            <a:r>
              <a:rPr lang="cs-CZ" dirty="0" smtClean="0"/>
              <a:t>Doplatek na bydlení</a:t>
            </a:r>
          </a:p>
          <a:p>
            <a:pPr>
              <a:buFont typeface="Wingdings" pitchFamily="2" charset="2"/>
              <a:buChar char="q"/>
            </a:pPr>
            <a:r>
              <a:rPr lang="cs-CZ" dirty="0" smtClean="0"/>
              <a:t>Mimořádná okamžitá pomoc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5725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Příspěvek na živobytí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Výše příspěvku na živobytí </a:t>
            </a:r>
            <a:r>
              <a:rPr lang="cs-CZ" dirty="0" smtClean="0"/>
              <a:t>- </a:t>
            </a:r>
            <a:r>
              <a:rPr lang="cs-CZ" dirty="0"/>
              <a:t>rozdíl mezi živobytím osoby </a:t>
            </a:r>
            <a:r>
              <a:rPr lang="cs-CZ" dirty="0" smtClean="0"/>
              <a:t>(rodiny)</a:t>
            </a:r>
            <a:r>
              <a:rPr lang="cs-CZ" dirty="0" smtClean="0"/>
              <a:t> </a:t>
            </a:r>
            <a:r>
              <a:rPr lang="cs-CZ" dirty="0"/>
              <a:t>jejich </a:t>
            </a:r>
            <a:r>
              <a:rPr lang="cs-CZ" dirty="0" smtClean="0"/>
              <a:t>příjmem (odečtou přiměřené </a:t>
            </a:r>
            <a:r>
              <a:rPr lang="cs-CZ" dirty="0"/>
              <a:t>náklady na </a:t>
            </a:r>
            <a:r>
              <a:rPr lang="cs-CZ" dirty="0" smtClean="0"/>
              <a:t>bydlení)</a:t>
            </a:r>
            <a:endParaRPr lang="cs-CZ" dirty="0"/>
          </a:p>
          <a:p>
            <a:r>
              <a:rPr lang="cs-CZ" dirty="0"/>
              <a:t>U osob, u kterých se nezkoumá možnost zvýšení výdělku prací – např. senioři nad 65 let</a:t>
            </a:r>
          </a:p>
          <a:p>
            <a:r>
              <a:rPr lang="cs-CZ" dirty="0"/>
              <a:t>ŽM </a:t>
            </a:r>
            <a:r>
              <a:rPr lang="cs-CZ" dirty="0" smtClean="0"/>
              <a:t> </a:t>
            </a:r>
            <a:r>
              <a:rPr lang="cs-CZ" dirty="0"/>
              <a:t>– EM </a:t>
            </a:r>
            <a:r>
              <a:rPr lang="cs-CZ" dirty="0" smtClean="0"/>
              <a:t>= </a:t>
            </a:r>
            <a:r>
              <a:rPr lang="cs-CZ" dirty="0"/>
              <a:t>X                                           	</a:t>
            </a:r>
          </a:p>
          <a:p>
            <a:r>
              <a:rPr lang="cs-CZ" dirty="0"/>
              <a:t>EM + 50 % X = příspěvek na živobytí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327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Doplatek na bydlení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řeší nedostatek příjmu k uhrazení nákladů na bydlení </a:t>
            </a:r>
          </a:p>
          <a:p>
            <a:r>
              <a:rPr lang="cs-CZ" dirty="0" smtClean="0"/>
              <a:t>Vlastník (nájemce) bytu – nárok na příspěvek </a:t>
            </a:r>
            <a:r>
              <a:rPr lang="cs-CZ" dirty="0"/>
              <a:t>na živobytí a na příspěvek na </a:t>
            </a:r>
            <a:r>
              <a:rPr lang="cs-CZ" dirty="0" smtClean="0"/>
              <a:t>bydlení</a:t>
            </a:r>
            <a:endParaRPr lang="cs-CZ" dirty="0"/>
          </a:p>
          <a:p>
            <a:r>
              <a:rPr lang="cs-CZ" dirty="0"/>
              <a:t>Výše doplatku na bydlení je stanovena tak, aby po zaplacení odůvodněných nákladů na bydlení </a:t>
            </a:r>
            <a:r>
              <a:rPr lang="cs-CZ" dirty="0" smtClean="0"/>
              <a:t>zůstala </a:t>
            </a:r>
            <a:r>
              <a:rPr lang="cs-CZ" dirty="0"/>
              <a:t>osobě či rodině částka živobytí.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68958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Mimořádná okamžitá pomoc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Je poskytována osobám, které se ocitnou v situacích, které je nutno bezodkladně řešit. Zákon stanoví pět takových </a:t>
            </a:r>
            <a:r>
              <a:rPr lang="cs-CZ" dirty="0" smtClean="0"/>
              <a:t>situací.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Žádosti </a:t>
            </a:r>
            <a:r>
              <a:rPr lang="cs-CZ" dirty="0"/>
              <a:t>se </a:t>
            </a:r>
            <a:r>
              <a:rPr lang="cs-CZ" dirty="0" smtClean="0"/>
              <a:t>podávají </a:t>
            </a:r>
            <a:r>
              <a:rPr lang="cs-CZ" dirty="0"/>
              <a:t>na obecních úřadech obce s rozšířenou působností.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4856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Příspěvek na péči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Z</a:t>
            </a:r>
            <a:r>
              <a:rPr lang="cs-CZ" dirty="0" smtClean="0"/>
              <a:t>ákon </a:t>
            </a:r>
            <a:r>
              <a:rPr lang="cs-CZ" dirty="0"/>
              <a:t>č. 108/2006 Sb. O sociálních </a:t>
            </a:r>
            <a:r>
              <a:rPr lang="cs-CZ" dirty="0" smtClean="0"/>
              <a:t>službách</a:t>
            </a:r>
          </a:p>
          <a:p>
            <a:r>
              <a:rPr lang="cs-CZ" dirty="0" smtClean="0"/>
              <a:t>osoby závislé </a:t>
            </a:r>
            <a:r>
              <a:rPr lang="cs-CZ" dirty="0"/>
              <a:t>na pomoci jiné fyzické osoby za účelem zajištění potřebné </a:t>
            </a:r>
            <a:r>
              <a:rPr lang="cs-CZ" dirty="0" smtClean="0"/>
              <a:t>pomoci (dlouhodobě nepříznivý zdravotní stav)</a:t>
            </a:r>
          </a:p>
          <a:p>
            <a:r>
              <a:rPr lang="cs-CZ" dirty="0" smtClean="0"/>
              <a:t>Náklady </a:t>
            </a:r>
            <a:r>
              <a:rPr lang="cs-CZ" dirty="0"/>
              <a:t>na příspěvek se hradí ze státního rozpočtu.</a:t>
            </a:r>
          </a:p>
          <a:p>
            <a:pPr>
              <a:buNone/>
            </a:pPr>
            <a:r>
              <a:rPr lang="cs-CZ" dirty="0" smtClean="0"/>
              <a:t> 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6660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Příspěvek na péči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u="sng" dirty="0" smtClean="0"/>
              <a:t>Obecní </a:t>
            </a:r>
            <a:r>
              <a:rPr lang="cs-CZ" u="sng" dirty="0"/>
              <a:t>úřad obce s rozšířenou </a:t>
            </a:r>
            <a:r>
              <a:rPr lang="cs-CZ" u="sng" dirty="0" smtClean="0"/>
              <a:t>působností</a:t>
            </a:r>
            <a:endParaRPr lang="cs-CZ" dirty="0"/>
          </a:p>
          <a:p>
            <a:r>
              <a:rPr lang="cs-CZ" dirty="0"/>
              <a:t>Výši závislosti určuje lékař </a:t>
            </a:r>
            <a:r>
              <a:rPr lang="cs-CZ" dirty="0" smtClean="0"/>
              <a:t>ÚP.</a:t>
            </a:r>
          </a:p>
          <a:p>
            <a:pPr>
              <a:buNone/>
            </a:pPr>
            <a:endParaRPr lang="cs-CZ" dirty="0"/>
          </a:p>
          <a:p>
            <a:r>
              <a:rPr lang="cs-CZ" dirty="0"/>
              <a:t>Při </a:t>
            </a:r>
            <a:r>
              <a:rPr lang="cs-CZ" dirty="0" smtClean="0"/>
              <a:t>posuzování se hodnotí úkony  </a:t>
            </a:r>
            <a:r>
              <a:rPr lang="cs-CZ" dirty="0"/>
              <a:t>péče o vlastní osobu </a:t>
            </a:r>
            <a:r>
              <a:rPr lang="cs-CZ" dirty="0" smtClean="0"/>
              <a:t>a soběstačnost.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3837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Příspěvek na péči 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Jednotlivé úkony se </a:t>
            </a:r>
            <a:r>
              <a:rPr lang="cs-CZ" dirty="0" smtClean="0"/>
              <a:t>sčítají (částečně zvládnutý)</a:t>
            </a:r>
          </a:p>
          <a:p>
            <a:pPr>
              <a:buNone/>
            </a:pPr>
            <a:endParaRPr lang="cs-CZ" dirty="0" smtClean="0"/>
          </a:p>
          <a:p>
            <a:r>
              <a:rPr lang="cs-CZ" dirty="0"/>
              <a:t>Výplata příspěvku je pozastavena při hospitalizaci v ústavním zařízení déle než 1 </a:t>
            </a:r>
            <a:r>
              <a:rPr lang="cs-CZ" dirty="0" smtClean="0"/>
              <a:t>měsíc</a:t>
            </a:r>
            <a:r>
              <a:rPr lang="cs-CZ" dirty="0" smtClean="0"/>
              <a:t> </a:t>
            </a:r>
            <a:r>
              <a:rPr lang="cs-CZ" dirty="0" smtClean="0"/>
              <a:t>(sociální lůžko – dané zařízení)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9147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Výše příspěvku na péči 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185035"/>
              </p:ext>
            </p:extLst>
          </p:nvPr>
        </p:nvGraphicFramePr>
        <p:xfrm>
          <a:off x="1115615" y="1628802"/>
          <a:ext cx="7056785" cy="35283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51751"/>
                <a:gridCol w="2352517"/>
                <a:gridCol w="2352517"/>
              </a:tblGrid>
              <a:tr h="705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Stupeň míry závislosti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Výše příspěvku do 18 let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Výše příspěvku nad 18 let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0567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romanUcPeriod"/>
                      </a:pPr>
                      <a:r>
                        <a:rPr lang="cs-CZ" sz="2000" dirty="0">
                          <a:effectLst/>
                        </a:rPr>
                        <a:t>Lehká závislost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 3 000 Kč (4 úkony)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   800 Kč (12 úkonů)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0567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romanUcPeriod"/>
                      </a:pPr>
                      <a:r>
                        <a:rPr lang="cs-CZ" sz="2000" dirty="0">
                          <a:effectLst/>
                        </a:rPr>
                        <a:t>Středně těžká závislost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5 000 Kč (10 úkonů)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4 000 Kč (18 úkonů)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0567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romanUcPeriod"/>
                      </a:pPr>
                      <a:r>
                        <a:rPr lang="cs-CZ" sz="2000">
                          <a:effectLst/>
                        </a:rPr>
                        <a:t>Těžká závislost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 9 000 Kč (15 úkonů)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8 000 Kč (24 úkonů)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0567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romanUcPeriod"/>
                      </a:pPr>
                      <a:r>
                        <a:rPr lang="cs-CZ" sz="2000">
                          <a:effectLst/>
                        </a:rPr>
                        <a:t>Úplná závislost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>
                          <a:effectLst/>
                        </a:rPr>
                        <a:t>12 000 Kč (20 úkonů)</a:t>
                      </a:r>
                      <a:endParaRPr lang="cs-C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12 000 Kč (30 úkonů)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6091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u="sng" dirty="0" smtClean="0">
              <a:hlinkClick r:id="rId2"/>
            </a:endParaRPr>
          </a:p>
          <a:p>
            <a:r>
              <a:rPr lang="cs-CZ" u="sng" dirty="0" smtClean="0">
                <a:hlinkClick r:id="rId2"/>
              </a:rPr>
              <a:t>www.mpsv.cz</a:t>
            </a:r>
            <a:endParaRPr lang="cs-CZ" dirty="0"/>
          </a:p>
          <a:p>
            <a:endParaRPr lang="cs-CZ" dirty="0" smtClean="0"/>
          </a:p>
          <a:p>
            <a:r>
              <a:rPr lang="cs-CZ" dirty="0" smtClean="0"/>
              <a:t>Zákon </a:t>
            </a:r>
            <a:r>
              <a:rPr lang="cs-CZ" dirty="0"/>
              <a:t>č. 108/2006 Sb. O sociálních službách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8063959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305</Words>
  <Application>Microsoft Office PowerPoint</Application>
  <PresentationFormat>Předvádění na obrazovce (4:3)</PresentationFormat>
  <Paragraphs>73</Paragraphs>
  <Slides>15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6" baseType="lpstr">
      <vt:lpstr>Motiv systému Office</vt:lpstr>
      <vt:lpstr>Dávky SSP, pomoci v hmotné nouzi a příspěvek na péči</vt:lpstr>
      <vt:lpstr>Dávky SSP</vt:lpstr>
      <vt:lpstr>Pomoc v hmotné nouzi</vt:lpstr>
      <vt:lpstr>Posuzování stavu hmotné nouze</vt:lpstr>
      <vt:lpstr>Stav hmotné nouze</vt:lpstr>
      <vt:lpstr>Stav hmotné nouze II.</vt:lpstr>
      <vt:lpstr>Dávky v hmotné nouzi</vt:lpstr>
      <vt:lpstr>Příspěvek na živobytí</vt:lpstr>
      <vt:lpstr>Doplatek na bydlení</vt:lpstr>
      <vt:lpstr>Mimořádná okamžitá pomoc</vt:lpstr>
      <vt:lpstr>Příspěvek na péči</vt:lpstr>
      <vt:lpstr>Příspěvek na péči II.</vt:lpstr>
      <vt:lpstr>Příspěvek na péči III.</vt:lpstr>
      <vt:lpstr>Výše příspěvku na péči 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Dávky SSP, pomoci v hmotné nouzi a příspěvek na péči</dc:title>
  <dc:creator>Pleskotova V</dc:creator>
  <cp:lastModifiedBy>Vilma</cp:lastModifiedBy>
  <cp:revision>4</cp:revision>
  <dcterms:created xsi:type="dcterms:W3CDTF">2011-09-07T15:48:29Z</dcterms:created>
  <dcterms:modified xsi:type="dcterms:W3CDTF">2011-11-02T14:28:41Z</dcterms:modified>
</cp:coreProperties>
</file>