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5" r:id="rId26"/>
    <p:sldId id="286" r:id="rId27"/>
    <p:sldId id="280" r:id="rId28"/>
    <p:sldId id="281" r:id="rId29"/>
    <p:sldId id="282" r:id="rId30"/>
    <p:sldId id="283" r:id="rId31"/>
    <p:sldId id="284" r:id="rId32"/>
    <p:sldId id="287" r:id="rId33"/>
    <p:sldId id="288" r:id="rId34"/>
    <p:sldId id="292" r:id="rId35"/>
    <p:sldId id="289" r:id="rId36"/>
    <p:sldId id="293" r:id="rId37"/>
    <p:sldId id="294" r:id="rId38"/>
    <p:sldId id="290" r:id="rId39"/>
    <p:sldId id="291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925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47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6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955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68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427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363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60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598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763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988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2A71E-122A-4A0E-8296-A7DE881B435D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1ED3E-C237-429C-A63A-B5E6F69D9B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26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mscr.cz/" TargetMode="External"/><Relationship Id="rId2" Type="http://schemas.openxmlformats.org/officeDocument/2006/relationships/hyperlink" Target="http://www.wezeni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Sociální péče poskytovaná v souvislosti s trestnou </a:t>
            </a:r>
            <a:r>
              <a:rPr lang="cs-CZ" b="1" dirty="0" smtClean="0"/>
              <a:t>činností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584845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extLst/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Trestná činnost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53241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b="1" dirty="0" smtClean="0"/>
              <a:t> </a:t>
            </a:r>
            <a:r>
              <a:rPr lang="cs-CZ" dirty="0"/>
              <a:t>činnost, kdy pachatel zásadním způsobem poškozuje nebo ohrožuje státní mocí chráněné zájmy a kterou proto stát trestá (vězením nebo i jiným trestem). Méně závažný </a:t>
            </a:r>
            <a:r>
              <a:rPr lang="cs-CZ" dirty="0" smtClean="0"/>
              <a:t>delikt</a:t>
            </a:r>
            <a:r>
              <a:rPr lang="cs-CZ" dirty="0"/>
              <a:t> se nazývá </a:t>
            </a:r>
            <a:r>
              <a:rPr lang="cs-CZ" b="1" dirty="0" smtClean="0"/>
              <a:t>přestupek</a:t>
            </a:r>
            <a:r>
              <a:rPr lang="cs-CZ" dirty="0" smtClean="0"/>
              <a:t>.</a:t>
            </a:r>
          </a:p>
          <a:p>
            <a:r>
              <a:rPr lang="cs-CZ" i="1" dirty="0" smtClean="0"/>
              <a:t>Delikt = přestoupení zákona </a:t>
            </a:r>
          </a:p>
          <a:p>
            <a:r>
              <a:rPr lang="cs-CZ" i="1" dirty="0" smtClean="0"/>
              <a:t>Přestupek = méně závažný delikt (trestá se jinak než vězením např. pokutou, napomenutím)</a:t>
            </a:r>
          </a:p>
          <a:p>
            <a:r>
              <a:rPr lang="cs-CZ" i="1" dirty="0" smtClean="0"/>
              <a:t>Trestný čin = přestoupení zákona, které se trestá nejčastěji vězením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Kriminalita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/>
              <a:t>úhrn činů uvedených v trestním zákoně obvykle popisovaných podle prostoru, času, rozsahu, struktury a pohybu. V obecném slova smyslu se jedná o veškeré páchání přestupků nebo trestných činů.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6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Delikvence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/>
              <a:t>je širší pojem než kriminalita. Označuje činnost porušující nejen právní, ale i společenské, tedy širší normy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7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Sociální péči poskytovanou v souvislosti s </a:t>
            </a:r>
            <a:r>
              <a:rPr lang="cs-CZ" b="1" dirty="0" smtClean="0"/>
              <a:t>TČ můžeme </a:t>
            </a:r>
            <a:r>
              <a:rPr lang="cs-CZ" b="1" dirty="0"/>
              <a:t>rozdělit </a:t>
            </a:r>
            <a:r>
              <a:rPr lang="cs-CZ" b="1" dirty="0" smtClean="0"/>
              <a:t>na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prevenci kriminality</a:t>
            </a:r>
          </a:p>
          <a:p>
            <a:pPr lvl="0"/>
            <a:endParaRPr lang="cs-CZ" dirty="0"/>
          </a:p>
          <a:p>
            <a:pPr lvl="0"/>
            <a:r>
              <a:rPr lang="cs-CZ" dirty="0"/>
              <a:t>práci s obětí trestného </a:t>
            </a:r>
            <a:r>
              <a:rPr lang="cs-CZ" dirty="0" smtClean="0"/>
              <a:t>činu</a:t>
            </a:r>
          </a:p>
          <a:p>
            <a:pPr lvl="0"/>
            <a:endParaRPr lang="cs-CZ" dirty="0"/>
          </a:p>
          <a:p>
            <a:pPr lvl="0"/>
            <a:r>
              <a:rPr lang="cs-CZ" dirty="0" smtClean="0"/>
              <a:t>práci </a:t>
            </a:r>
            <a:r>
              <a:rPr lang="cs-CZ" dirty="0"/>
              <a:t>s pachatelem trestného činu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Prevence kriminality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endParaRPr lang="cs-CZ" dirty="0" smtClean="0"/>
          </a:p>
          <a:p>
            <a:pPr lvl="0"/>
            <a:r>
              <a:rPr lang="cs-CZ" dirty="0" smtClean="0"/>
              <a:t>situační </a:t>
            </a:r>
            <a:r>
              <a:rPr lang="cs-CZ" dirty="0"/>
              <a:t>prevence x sociální </a:t>
            </a:r>
            <a:r>
              <a:rPr lang="cs-CZ" dirty="0" smtClean="0"/>
              <a:t>prevence</a:t>
            </a:r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lvl="0"/>
            <a:r>
              <a:rPr lang="cs-CZ" dirty="0"/>
              <a:t>prevence primární x sekundární x terciální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Situační 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/>
              <a:t>O</a:t>
            </a:r>
            <a:r>
              <a:rPr lang="cs-CZ" dirty="0" smtClean="0"/>
              <a:t>dstraňování </a:t>
            </a:r>
            <a:r>
              <a:rPr lang="cs-CZ" dirty="0"/>
              <a:t>příležitostí k páchání </a:t>
            </a:r>
            <a:r>
              <a:rPr lang="cs-CZ" dirty="0" smtClean="0"/>
              <a:t>kriminality,  zvyšování </a:t>
            </a:r>
            <a:r>
              <a:rPr lang="cs-CZ" dirty="0"/>
              <a:t>schopnosti sebeobrany obyvatel vůči trestné </a:t>
            </a:r>
            <a:r>
              <a:rPr lang="cs-CZ" dirty="0" smtClean="0"/>
              <a:t>činnosti a zvýšení </a:t>
            </a:r>
            <a:r>
              <a:rPr lang="cs-CZ" dirty="0"/>
              <a:t>rizika </a:t>
            </a:r>
            <a:r>
              <a:rPr lang="cs-CZ" dirty="0" smtClean="0"/>
              <a:t>odhalení pachatelů</a:t>
            </a:r>
          </a:p>
          <a:p>
            <a:r>
              <a:rPr lang="cs-CZ" dirty="0" smtClean="0"/>
              <a:t>Opatření mají charakter </a:t>
            </a:r>
            <a:r>
              <a:rPr lang="cs-CZ" dirty="0"/>
              <a:t>technický, organizační a administrativní </a:t>
            </a:r>
            <a:r>
              <a:rPr lang="cs-CZ" dirty="0" smtClean="0"/>
              <a:t>(kamerový </a:t>
            </a:r>
            <a:r>
              <a:rPr lang="cs-CZ" dirty="0"/>
              <a:t>systém, zdokonalení hlídkové a pořádkové služby, různé propagační kampaně </a:t>
            </a:r>
            <a:r>
              <a:rPr lang="cs-CZ" dirty="0" smtClean="0"/>
              <a:t>apod.)</a:t>
            </a:r>
          </a:p>
          <a:p>
            <a:r>
              <a:rPr lang="cs-CZ" dirty="0" smtClean="0"/>
              <a:t>Součástí je informování veřejnosti </a:t>
            </a:r>
          </a:p>
          <a:p>
            <a:pPr lvl="0"/>
            <a:r>
              <a:rPr lang="cs-CZ" dirty="0"/>
              <a:t>N</a:t>
            </a:r>
            <a:r>
              <a:rPr lang="cs-CZ" dirty="0" smtClean="0"/>
              <a:t>ejefektivněji </a:t>
            </a:r>
            <a:r>
              <a:rPr lang="cs-CZ" dirty="0"/>
              <a:t>působí při omezování majetkové trestné </a:t>
            </a:r>
            <a:r>
              <a:rPr lang="cs-CZ" dirty="0" smtClean="0"/>
              <a:t>činnosti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8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Sociální prevence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/>
              <a:t>Je zaměřena na </a:t>
            </a:r>
            <a:r>
              <a:rPr lang="cs-CZ" dirty="0" smtClean="0"/>
              <a:t>změnu chování </a:t>
            </a:r>
            <a:r>
              <a:rPr lang="cs-CZ" dirty="0"/>
              <a:t>(potenciálního) pachatele trestné </a:t>
            </a:r>
            <a:r>
              <a:rPr lang="cs-CZ" dirty="0" smtClean="0"/>
              <a:t>činnosti</a:t>
            </a:r>
          </a:p>
          <a:p>
            <a:r>
              <a:rPr lang="cs-CZ" dirty="0"/>
              <a:t>S</a:t>
            </a:r>
            <a:r>
              <a:rPr lang="cs-CZ" dirty="0" smtClean="0"/>
              <a:t>oubor </a:t>
            </a:r>
            <a:r>
              <a:rPr lang="cs-CZ" dirty="0"/>
              <a:t>opatření, jimiž se předchází sociálnímu selhání</a:t>
            </a:r>
          </a:p>
          <a:p>
            <a:r>
              <a:rPr lang="cs-CZ" dirty="0" smtClean="0"/>
              <a:t>Snaha o změny v různých oblastech života (rodina</a:t>
            </a:r>
            <a:r>
              <a:rPr lang="cs-CZ" dirty="0"/>
              <a:t>, škola, profesní příprava, sféra volného času apod</a:t>
            </a:r>
            <a:r>
              <a:rPr lang="cs-CZ" dirty="0" smtClean="0"/>
              <a:t>.)</a:t>
            </a:r>
          </a:p>
          <a:p>
            <a:r>
              <a:rPr lang="cs-CZ" dirty="0" smtClean="0"/>
              <a:t>Součást sociální politiky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b="1" dirty="0"/>
              <a:t>Primární prevence kriminality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cs-CZ" dirty="0"/>
              <a:t>N</a:t>
            </a:r>
            <a:r>
              <a:rPr lang="cs-CZ" dirty="0" smtClean="0"/>
              <a:t>ecíleně </a:t>
            </a:r>
            <a:r>
              <a:rPr lang="cs-CZ" dirty="0"/>
              <a:t>orientována na celou společnost, její instituce a občany, spočívá </a:t>
            </a:r>
            <a:r>
              <a:rPr lang="cs-CZ" dirty="0" smtClean="0"/>
              <a:t>hl. </a:t>
            </a:r>
            <a:r>
              <a:rPr lang="cs-CZ" dirty="0"/>
              <a:t>v optimalizaci životních podmínek, zvláště sociálních, ale i materiálních, v péči o náležité fungování všech </a:t>
            </a:r>
            <a:r>
              <a:rPr lang="cs-CZ" dirty="0" smtClean="0"/>
              <a:t>aktivit</a:t>
            </a:r>
            <a:r>
              <a:rPr lang="cs-CZ" dirty="0"/>
              <a:t>, které vedou k vhodné socializaci jedinců a pozitivnímu rozvoji </a:t>
            </a:r>
            <a:r>
              <a:rPr lang="cs-CZ" dirty="0" smtClean="0"/>
              <a:t>společnosti.</a:t>
            </a:r>
          </a:p>
          <a:p>
            <a:pPr lvl="0"/>
            <a:r>
              <a:rPr lang="cs-CZ" dirty="0" smtClean="0"/>
              <a:t>Zahrnuje </a:t>
            </a:r>
            <a:r>
              <a:rPr lang="cs-CZ" dirty="0"/>
              <a:t>především výchovné, vzdělávací, volnočasové, osvětové a poradenské aktivity zaměřené na nejširší </a:t>
            </a:r>
            <a:r>
              <a:rPr lang="cs-CZ" dirty="0" smtClean="0"/>
              <a:t>veřejnost.</a:t>
            </a:r>
          </a:p>
          <a:p>
            <a:pPr lvl="0"/>
            <a:r>
              <a:rPr lang="cs-CZ" dirty="0" smtClean="0"/>
              <a:t>Zvláštní </a:t>
            </a:r>
            <a:r>
              <a:rPr lang="cs-CZ" dirty="0"/>
              <a:t>pozornost je zaměřena na pozitivní ovlivňování zejména dětí a mládeže (využívání volného času, možnosti sportovního vyžití</a:t>
            </a:r>
            <a:r>
              <a:rPr lang="cs-CZ" dirty="0" smtClean="0"/>
              <a:t>).</a:t>
            </a:r>
          </a:p>
          <a:p>
            <a:pPr lvl="0"/>
            <a:r>
              <a:rPr lang="cs-CZ" dirty="0" smtClean="0"/>
              <a:t>Těžiště </a:t>
            </a:r>
            <a:r>
              <a:rPr lang="cs-CZ" dirty="0"/>
              <a:t>primární prevence spočívá v rodinách, ve školách a v lokálních společenstvích</a:t>
            </a:r>
            <a:r>
              <a:rPr lang="cs-CZ" dirty="0" smtClean="0"/>
              <a:t>.</a:t>
            </a: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8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Sekundární prevence kriminality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Zabývá se rizikovými jedinci a skupinami osob, u nichž je zvýšená pravděpodobnost, že se stanou pachateli, nebo oběťmi trestné činnosti (specializovaná sociální péče), orientuje se na sociálně patologické jevy (např. drogové a alkoholové závislosti, záškoláctví, gamblerství, povalečství, vandalismus, interetnické konflikty, dlouhodobou nezaměstnanost) a příčiny kriminogenních </a:t>
            </a:r>
            <a:r>
              <a:rPr lang="cs-CZ" dirty="0" smtClean="0"/>
              <a:t>situací.</a:t>
            </a:r>
          </a:p>
          <a:p>
            <a:pPr lvl="0"/>
            <a:r>
              <a:rPr lang="cs-CZ" dirty="0" smtClean="0"/>
              <a:t>Zaměřuje </a:t>
            </a:r>
            <a:r>
              <a:rPr lang="cs-CZ" dirty="0"/>
              <a:t>se též na ochranu materiálních hodnot, které jsou častěji objektem zájmu delikventů.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6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b="1" dirty="0"/>
              <a:t>Terciární prevence kriminality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r>
              <a:rPr lang="cs-CZ" dirty="0"/>
              <a:t>Zaměřuje se na osoby, u kterých rizikové chování probíhá v plné míře. Cílem je zabránit dalšímu prohlubování a komplikování patologie. Spočívá v </a:t>
            </a:r>
            <a:r>
              <a:rPr lang="cs-CZ" b="1" dirty="0"/>
              <a:t>resocializaci kriminálně narušených osob</a:t>
            </a:r>
            <a:r>
              <a:rPr lang="cs-CZ" dirty="0"/>
              <a:t> (pracovní uplatnění vč. Rekvalifikace, poradenství atd.).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6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Sociální práce s obětmi trestných činů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b="1" dirty="0"/>
              <a:t>Viktimizace</a:t>
            </a:r>
            <a:r>
              <a:rPr lang="cs-CZ" dirty="0"/>
              <a:t> – proces, jímž se osoby stávají obětmi trestné činnosti</a:t>
            </a:r>
          </a:p>
          <a:p>
            <a:r>
              <a:rPr lang="cs-CZ" dirty="0"/>
              <a:t>Mnoho obětí zná pachatele osobně. Mezi oběti trestných činů patří i oběti domácího násilí (viz celek péče o rodinu).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2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Oběti často trpí: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Posttraumatickou </a:t>
            </a:r>
            <a:r>
              <a:rPr lang="cs-CZ" b="1" dirty="0"/>
              <a:t>stresovou poruchou</a:t>
            </a:r>
            <a:r>
              <a:rPr lang="cs-CZ" dirty="0"/>
              <a:t> – mívají např. návaly úzkosti, strach, poruchy spánku, deprese.</a:t>
            </a:r>
          </a:p>
          <a:p>
            <a:r>
              <a:rPr lang="cs-CZ" dirty="0" smtClean="0"/>
              <a:t> </a:t>
            </a:r>
            <a:r>
              <a:rPr lang="cs-CZ" b="1" dirty="0"/>
              <a:t>Sekundární viktimizací</a:t>
            </a:r>
            <a:r>
              <a:rPr lang="cs-CZ" dirty="0"/>
              <a:t> – druhotné poškození psychiky oběti po spáchání </a:t>
            </a:r>
            <a:r>
              <a:rPr lang="cs-CZ" dirty="0" smtClean="0"/>
              <a:t>trest. </a:t>
            </a:r>
            <a:r>
              <a:rPr lang="cs-CZ" dirty="0"/>
              <a:t>činu. Děje se nešetrným vyšetřováním, přístupem rodiny a okolí. Např.: po znásilnění si okolí myslí, že žena pachatele vyprovokovala.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6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476672"/>
            <a:ext cx="8208912" cy="6120680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endParaRPr lang="cs-CZ" dirty="0" smtClean="0"/>
          </a:p>
          <a:p>
            <a:r>
              <a:rPr lang="cs-CZ" dirty="0"/>
              <a:t>Vznikem </a:t>
            </a:r>
            <a:r>
              <a:rPr lang="cs-CZ" b="1" dirty="0"/>
              <a:t>syndromu mnohočetné  oběti (syndrom viktimizace</a:t>
            </a:r>
            <a:r>
              <a:rPr lang="cs-CZ" dirty="0"/>
              <a:t>) - os.se stává opakovaně obětí trest. činů, zdá se, jako by pachatele přitahovala. Pachatelé si často vybírají oběť na základě dostupnosti a snadnosti spáchání trest. činu. Oběť se někdy podvědomě chová tak, je pro pachatele dostupná. Tyto oběti málokdy vyhledávají odbornou pomoc. </a:t>
            </a:r>
          </a:p>
          <a:p>
            <a:endParaRPr lang="cs-CZ" dirty="0" smtClean="0"/>
          </a:p>
          <a:p>
            <a:r>
              <a:rPr lang="cs-CZ" dirty="0" smtClean="0"/>
              <a:t>Důležitá </a:t>
            </a:r>
            <a:r>
              <a:rPr lang="cs-CZ" dirty="0"/>
              <a:t>je všestranná podpora oběti (psychická, morální, sociální, finanční, materiální), pomoc psychologa event. i psychiatra, šetrné zacházení s obětí (šetrné vyšetřování).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6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Oběti potřebují </a:t>
            </a:r>
            <a:r>
              <a:rPr lang="cs-CZ" b="1" dirty="0" smtClean="0"/>
              <a:t>v souvislosti s oznámením TČ vědět: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r>
              <a:rPr lang="cs-CZ" dirty="0"/>
              <a:t>co se s jejím oznámením bude dít dál</a:t>
            </a:r>
          </a:p>
          <a:p>
            <a:pPr lvl="0"/>
            <a:r>
              <a:rPr lang="cs-CZ" dirty="0"/>
              <a:t>jak bude policie postupovat</a:t>
            </a:r>
          </a:p>
          <a:p>
            <a:pPr lvl="0"/>
            <a:r>
              <a:rPr lang="cs-CZ" dirty="0"/>
              <a:t>zda a z jakého skutku bude osoba obviněna, zda je ve vazbě nebo z ní byla propuštěna</a:t>
            </a:r>
          </a:p>
          <a:p>
            <a:pPr lvl="0"/>
            <a:r>
              <a:rPr lang="cs-CZ" dirty="0"/>
              <a:t>kdy bude jednání u soudu</a:t>
            </a:r>
          </a:p>
          <a:p>
            <a:pPr lvl="0"/>
            <a:r>
              <a:rPr lang="cs-CZ" dirty="0"/>
              <a:t>zda bude oběť předvolána jako svědek </a:t>
            </a:r>
            <a:r>
              <a:rPr lang="cs-CZ" dirty="0" err="1"/>
              <a:t>atd</a:t>
            </a:r>
            <a:r>
              <a:rPr lang="cs-CZ" dirty="0"/>
              <a:t>……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8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Každý odborník by měl 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r>
              <a:rPr lang="cs-CZ" dirty="0"/>
              <a:t>umět komunikovat s obětí trestného činu,</a:t>
            </a:r>
          </a:p>
          <a:p>
            <a:pPr lvl="0"/>
            <a:r>
              <a:rPr lang="cs-CZ" dirty="0"/>
              <a:t>být ochoten poskytnout veškeré informace,</a:t>
            </a:r>
          </a:p>
          <a:p>
            <a:pPr lvl="0"/>
            <a:r>
              <a:rPr lang="cs-CZ" dirty="0"/>
              <a:t>přihlédnout k její schopnosti koncentrace, k věku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Péči o oběti trestných činů se věnují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Probační a mediační služba</a:t>
            </a:r>
          </a:p>
          <a:p>
            <a:endParaRPr lang="cs-CZ" dirty="0" smtClean="0"/>
          </a:p>
          <a:p>
            <a:r>
              <a:rPr lang="cs-CZ" dirty="0" smtClean="0"/>
              <a:t>Neziskové organizace – Hl. Bílý kruh bezpečí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Oběti mohou využít některé sociální služby </a:t>
            </a:r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Probační a mediační služba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r>
              <a:rPr lang="cs-CZ" dirty="0"/>
              <a:t>P</a:t>
            </a:r>
            <a:r>
              <a:rPr lang="cs-CZ" dirty="0" smtClean="0"/>
              <a:t>ouze </a:t>
            </a:r>
            <a:r>
              <a:rPr lang="cs-CZ" dirty="0"/>
              <a:t>pokud oběti souhlasí se spoluprací</a:t>
            </a:r>
          </a:p>
          <a:p>
            <a:r>
              <a:rPr lang="cs-CZ" dirty="0"/>
              <a:t>Služby:</a:t>
            </a:r>
          </a:p>
          <a:p>
            <a:pPr lvl="1"/>
            <a:r>
              <a:rPr lang="cs-CZ" dirty="0"/>
              <a:t>Základní psychosociální pomoc</a:t>
            </a:r>
          </a:p>
          <a:p>
            <a:pPr lvl="1"/>
            <a:r>
              <a:rPr lang="cs-CZ" dirty="0"/>
              <a:t>Poskytnutí informací souvisejících s trestním řízením</a:t>
            </a:r>
          </a:p>
          <a:p>
            <a:pPr lvl="1"/>
            <a:r>
              <a:rPr lang="cs-CZ" dirty="0"/>
              <a:t>Poskytnutí informací o službách pro poškozené</a:t>
            </a:r>
          </a:p>
          <a:p>
            <a:pPr lvl="1"/>
            <a:r>
              <a:rPr lang="cs-CZ" dirty="0"/>
              <a:t>Zprostředkování mediace (vyjednávání) s pachatelem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8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Bílý kruh bezpečí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cs-CZ" dirty="0"/>
              <a:t>B</a:t>
            </a:r>
            <a:r>
              <a:rPr lang="cs-CZ" dirty="0" smtClean="0"/>
              <a:t>ezprostřední</a:t>
            </a:r>
            <a:r>
              <a:rPr lang="cs-CZ" dirty="0"/>
              <a:t>, bezplatná, odborná a diskrétní pomoc obětem v síti poraden BKB formou morální, psychologické a právní pomoci zlepšení materiálního postavení oběti trestné činnosti (podpora při získávání peněžité pomoci od státu, zprostředkování finanční pomoci z Nadačního fondu Filipa Venclíka, podpora konkrétních oprávněných zájmů oběti trestné činnosti). Nejblíže je v Pardubicích.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4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Sociální služby využívané oběťmi TČ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lvl="0"/>
            <a:r>
              <a:rPr lang="cs-CZ" dirty="0"/>
              <a:t>krizová </a:t>
            </a:r>
            <a:r>
              <a:rPr lang="cs-CZ" dirty="0" smtClean="0"/>
              <a:t>centra</a:t>
            </a:r>
          </a:p>
          <a:p>
            <a:pPr lvl="0"/>
            <a:r>
              <a:rPr lang="cs-CZ" dirty="0" smtClean="0"/>
              <a:t> </a:t>
            </a:r>
            <a:r>
              <a:rPr lang="cs-CZ" dirty="0"/>
              <a:t>specializované </a:t>
            </a:r>
            <a:r>
              <a:rPr lang="cs-CZ" dirty="0" smtClean="0"/>
              <a:t>poradny</a:t>
            </a:r>
          </a:p>
          <a:p>
            <a:pPr lvl="0"/>
            <a:r>
              <a:rPr lang="cs-CZ" dirty="0" smtClean="0"/>
              <a:t> </a:t>
            </a:r>
            <a:r>
              <a:rPr lang="cs-CZ" dirty="0"/>
              <a:t>azylové domy (ubytovávají oběti domácího a jiného násilí</a:t>
            </a:r>
            <a:r>
              <a:rPr lang="cs-CZ" dirty="0" smtClean="0"/>
              <a:t>)</a:t>
            </a:r>
          </a:p>
          <a:p>
            <a:pPr lvl="0"/>
            <a:r>
              <a:rPr lang="cs-CZ" dirty="0" smtClean="0"/>
              <a:t> </a:t>
            </a:r>
            <a:r>
              <a:rPr lang="cs-CZ" dirty="0"/>
              <a:t>krizová </a:t>
            </a:r>
            <a:r>
              <a:rPr lang="cs-CZ" dirty="0" smtClean="0"/>
              <a:t>lůžka</a:t>
            </a:r>
          </a:p>
          <a:p>
            <a:pPr lvl="0"/>
            <a:r>
              <a:rPr lang="cs-CZ" dirty="0" smtClean="0"/>
              <a:t> </a:t>
            </a:r>
            <a:r>
              <a:rPr lang="cs-CZ" dirty="0"/>
              <a:t>terapeutické služby (sociální rehabilitace, sociálně aktivizační služby) atd..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8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Sociální péče poskytovaná pachatelům trestných činů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/>
              <a:t>Patří sem péče: </a:t>
            </a:r>
          </a:p>
          <a:p>
            <a:pPr lvl="1"/>
            <a:r>
              <a:rPr lang="cs-CZ" dirty="0"/>
              <a:t>V průběhu trestního řízení (po spáchání trestného činu, obvinění, v průběhu trestního řízení) </a:t>
            </a:r>
          </a:p>
          <a:p>
            <a:pPr lvl="1"/>
            <a:r>
              <a:rPr lang="cs-CZ" dirty="0"/>
              <a:t>Péče o osoby po odsouzení </a:t>
            </a:r>
            <a:r>
              <a:rPr lang="cs-CZ" dirty="0" smtClean="0"/>
              <a:t>:</a:t>
            </a:r>
          </a:p>
          <a:p>
            <a:pPr lvl="2"/>
            <a:r>
              <a:rPr lang="cs-CZ" dirty="0"/>
              <a:t>P</a:t>
            </a:r>
            <a:r>
              <a:rPr lang="cs-CZ" dirty="0" smtClean="0"/>
              <a:t>éče </a:t>
            </a:r>
            <a:r>
              <a:rPr lang="cs-CZ" dirty="0"/>
              <a:t>o vězně  - </a:t>
            </a:r>
            <a:r>
              <a:rPr lang="cs-CZ" b="1" dirty="0" err="1"/>
              <a:t>penitenciární</a:t>
            </a:r>
            <a:r>
              <a:rPr lang="cs-CZ" b="1" dirty="0"/>
              <a:t> péče</a:t>
            </a:r>
            <a:r>
              <a:rPr lang="cs-CZ" dirty="0"/>
              <a:t> </a:t>
            </a:r>
          </a:p>
          <a:p>
            <a:pPr lvl="2"/>
            <a:r>
              <a:rPr lang="cs-CZ" dirty="0"/>
              <a:t>P</a:t>
            </a:r>
            <a:r>
              <a:rPr lang="cs-CZ" dirty="0" smtClean="0"/>
              <a:t>éče </a:t>
            </a:r>
            <a:r>
              <a:rPr lang="cs-CZ" dirty="0"/>
              <a:t>o osoby </a:t>
            </a:r>
            <a:r>
              <a:rPr lang="cs-CZ" dirty="0" smtClean="0"/>
              <a:t>potrestané  </a:t>
            </a:r>
            <a:r>
              <a:rPr lang="cs-CZ" dirty="0"/>
              <a:t>jinou formou trestu než vězením (podmínečné odsouzení, nové formy trestů)</a:t>
            </a:r>
          </a:p>
          <a:p>
            <a:pPr lvl="1"/>
            <a:r>
              <a:rPr lang="cs-CZ" dirty="0"/>
              <a:t>Péče o osoby propuštěné z vězení – </a:t>
            </a:r>
            <a:r>
              <a:rPr lang="cs-CZ" b="1" dirty="0" err="1"/>
              <a:t>postpenitenciární</a:t>
            </a:r>
            <a:r>
              <a:rPr lang="cs-CZ" b="1" dirty="0"/>
              <a:t> péče.</a:t>
            </a:r>
            <a:endParaRPr lang="cs-CZ" dirty="0"/>
          </a:p>
          <a:p>
            <a:r>
              <a:rPr lang="cs-CZ" dirty="0"/>
              <a:t>!!  Důležitá je kontinuální (nepřetržitá) péče o osobu odsouzeného.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8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Patří sem hlavně péče poskytovaná: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b="1" dirty="0"/>
              <a:t>Probační a mediační službou ČR </a:t>
            </a:r>
            <a:endParaRPr lang="cs-CZ" sz="2800" dirty="0"/>
          </a:p>
          <a:p>
            <a:pPr lvl="0"/>
            <a:r>
              <a:rPr lang="cs-CZ" b="1" dirty="0"/>
              <a:t>Vězeňskou službou ČR (</a:t>
            </a:r>
            <a:r>
              <a:rPr lang="cs-CZ" b="1" dirty="0" smtClean="0"/>
              <a:t>soc. </a:t>
            </a:r>
            <a:r>
              <a:rPr lang="cs-CZ" b="1" dirty="0"/>
              <a:t>pracovníky vězeňské služby) </a:t>
            </a:r>
            <a:endParaRPr lang="cs-CZ" sz="2800" dirty="0"/>
          </a:p>
          <a:p>
            <a:pPr lvl="0"/>
            <a:r>
              <a:rPr lang="cs-CZ" b="1" dirty="0"/>
              <a:t>Sociálními kurátory </a:t>
            </a:r>
            <a:endParaRPr lang="cs-CZ" sz="2800" dirty="0"/>
          </a:p>
          <a:p>
            <a:pPr lvl="0"/>
            <a:r>
              <a:rPr lang="cs-CZ" b="1" dirty="0"/>
              <a:t>Dalšími státními subjekty </a:t>
            </a:r>
            <a:r>
              <a:rPr lang="cs-CZ" sz="2800" dirty="0"/>
              <a:t>(</a:t>
            </a:r>
            <a:r>
              <a:rPr lang="cs-CZ" dirty="0" smtClean="0"/>
              <a:t>speciální </a:t>
            </a:r>
            <a:r>
              <a:rPr lang="cs-CZ" dirty="0"/>
              <a:t>školská </a:t>
            </a:r>
            <a:r>
              <a:rPr lang="cs-CZ" dirty="0" smtClean="0"/>
              <a:t>zařízení</a:t>
            </a:r>
            <a:r>
              <a:rPr lang="cs-CZ" sz="2400" dirty="0" smtClean="0"/>
              <a:t>, </a:t>
            </a:r>
            <a:r>
              <a:rPr lang="cs-CZ" dirty="0" smtClean="0"/>
              <a:t>státní </a:t>
            </a:r>
            <a:r>
              <a:rPr lang="cs-CZ" dirty="0"/>
              <a:t>zdravotní instituce určené pro ochranné </a:t>
            </a:r>
            <a:r>
              <a:rPr lang="cs-CZ" dirty="0" smtClean="0"/>
              <a:t>léčení</a:t>
            </a:r>
            <a:r>
              <a:rPr lang="cs-CZ" sz="2400" dirty="0" smtClean="0"/>
              <a:t>, </a:t>
            </a:r>
            <a:r>
              <a:rPr lang="cs-CZ" dirty="0" smtClean="0"/>
              <a:t>úřady </a:t>
            </a:r>
            <a:r>
              <a:rPr lang="cs-CZ" dirty="0"/>
              <a:t>práce, správy sociálního </a:t>
            </a:r>
            <a:r>
              <a:rPr lang="cs-CZ" dirty="0" smtClean="0"/>
              <a:t>zabezpečení)</a:t>
            </a:r>
            <a:endParaRPr lang="cs-CZ" sz="2400" dirty="0"/>
          </a:p>
          <a:p>
            <a:pPr lvl="0"/>
            <a:r>
              <a:rPr lang="cs-CZ" b="1" dirty="0"/>
              <a:t>Nestátními subjekty </a:t>
            </a:r>
            <a:r>
              <a:rPr lang="cs-CZ" sz="2800" dirty="0" smtClean="0"/>
              <a:t>(hl. </a:t>
            </a:r>
            <a:r>
              <a:rPr lang="cs-CZ" dirty="0" smtClean="0"/>
              <a:t>církevní </a:t>
            </a:r>
            <a:r>
              <a:rPr lang="cs-CZ" dirty="0"/>
              <a:t>a charitativní sdružení </a:t>
            </a:r>
            <a:r>
              <a:rPr lang="cs-CZ" dirty="0" smtClean="0"/>
              <a:t>- Červený </a:t>
            </a:r>
            <a:r>
              <a:rPr lang="cs-CZ" dirty="0"/>
              <a:t>kříž, Naděje, Armáda spásy, Azylové 	domy, Domy na půl cesty)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4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Probační a mediační </a:t>
            </a:r>
            <a:r>
              <a:rPr lang="cs-CZ" b="1" dirty="0" smtClean="0"/>
              <a:t>služba - PMS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Probační a mediační služba pracuje s pachateli i oběťmi trestných </a:t>
            </a:r>
            <a:r>
              <a:rPr lang="cs-CZ" dirty="0" smtClean="0"/>
              <a:t>činů</a:t>
            </a:r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r>
              <a:rPr lang="cs-CZ" dirty="0"/>
              <a:t>P</a:t>
            </a:r>
            <a:r>
              <a:rPr lang="cs-CZ" dirty="0" smtClean="0"/>
              <a:t>racuje </a:t>
            </a:r>
            <a:r>
              <a:rPr lang="cs-CZ" dirty="0"/>
              <a:t>s dospělými, mladistvými (15-18 let) i dětmi mladší 15 </a:t>
            </a:r>
            <a:r>
              <a:rPr lang="cs-CZ" dirty="0" smtClean="0"/>
              <a:t>let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Provádí probaci a mediaci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6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Probace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cs-CZ" dirty="0"/>
              <a:t>Organizace a výkon dohledu nad odsouzeným (obviněným i obžalovaným).</a:t>
            </a:r>
          </a:p>
          <a:p>
            <a:pPr marL="0" indent="0">
              <a:buNone/>
            </a:pPr>
            <a:r>
              <a:rPr lang="cs-CZ" dirty="0"/>
              <a:t>	- Kontrola výkonu trestu nespojených s odnětím svobody.</a:t>
            </a:r>
          </a:p>
          <a:p>
            <a:pPr marL="0" indent="0">
              <a:buNone/>
            </a:pPr>
            <a:r>
              <a:rPr lang="cs-CZ" dirty="0"/>
              <a:t>	- Individuální pomoc obviněnému (jako pozitivní motivaci působení, aby vedl řádný život).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Mediace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marL="457200" lvl="1" indent="0">
              <a:buNone/>
            </a:pPr>
            <a:r>
              <a:rPr lang="cs-CZ" dirty="0" smtClean="0"/>
              <a:t>a</a:t>
            </a:r>
            <a:r>
              <a:rPr lang="cs-CZ" dirty="0"/>
              <a:t>)  Alternativní metoda – řešení konfliktů, při níž nezávislá osoba (mediátor) pomáhá nalézt řešení přijatelné pro všechny strany z cílem urovnat vzájemné vztahy těchto stran.</a:t>
            </a:r>
          </a:p>
          <a:p>
            <a:pPr marL="457200" lvl="1" indent="0">
              <a:buNone/>
            </a:pPr>
            <a:r>
              <a:rPr lang="cs-CZ" dirty="0"/>
              <a:t> b) U trestního řízení jde o mimosoudní zprostředkování sporu mezi obviněným a poškozeným. Lze provést jen s výslovným souhlasem obou stran.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0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Cíle působení PMS: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b="1" dirty="0" smtClean="0"/>
              <a:t>Integrace </a:t>
            </a:r>
            <a:r>
              <a:rPr lang="cs-CZ" b="1" dirty="0"/>
              <a:t>(začlenění)</a:t>
            </a:r>
            <a:r>
              <a:rPr lang="cs-CZ" dirty="0"/>
              <a:t>- začlenění zpět do společnosti, obnovit respekt obviněného k právnímu stavu společnosti, jeho uplatnění, seberealizace</a:t>
            </a:r>
          </a:p>
          <a:p>
            <a:r>
              <a:rPr lang="cs-CZ" dirty="0" smtClean="0"/>
              <a:t> </a:t>
            </a:r>
            <a:r>
              <a:rPr lang="cs-CZ" b="1" dirty="0"/>
              <a:t>Participace poškozeného</a:t>
            </a:r>
            <a:r>
              <a:rPr lang="cs-CZ" dirty="0"/>
              <a:t> (spoluúčast poškozeného)- hl. obnovení jeho důvěry v práv. systém společnosti, zapojení do vlastního procesu odškodnění, obnovení pocitu bezpečí</a:t>
            </a:r>
          </a:p>
          <a:p>
            <a:r>
              <a:rPr lang="cs-CZ" b="1" dirty="0" smtClean="0"/>
              <a:t>Ochrana </a:t>
            </a:r>
            <a:r>
              <a:rPr lang="cs-CZ" b="1" dirty="0"/>
              <a:t>společnosti</a:t>
            </a:r>
            <a:r>
              <a:rPr lang="cs-CZ" dirty="0"/>
              <a:t> (dohled, řešení konflikt. stavu) – realizace alternativních trestů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7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Pracovníci PMS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cs-CZ" b="1" dirty="0"/>
              <a:t>Úředník</a:t>
            </a:r>
            <a:endParaRPr lang="cs-CZ" dirty="0"/>
          </a:p>
          <a:p>
            <a:pPr lvl="1"/>
            <a:r>
              <a:rPr lang="cs-CZ" dirty="0"/>
              <a:t>bezúhonný, způsobilý k právním úkonům</a:t>
            </a:r>
          </a:p>
          <a:p>
            <a:pPr lvl="1"/>
            <a:r>
              <a:rPr lang="cs-CZ" dirty="0"/>
              <a:t>VŠ v oblasti společenskovědní v magisterském studijním programu</a:t>
            </a:r>
          </a:p>
          <a:p>
            <a:pPr lvl="1"/>
            <a:r>
              <a:rPr lang="cs-CZ" dirty="0"/>
              <a:t>absolvování ročního kvalifikačního kurzu</a:t>
            </a:r>
          </a:p>
          <a:p>
            <a:pPr lvl="1"/>
            <a:r>
              <a:rPr lang="cs-CZ" dirty="0"/>
              <a:t>odborná zkouška organizovaná </a:t>
            </a:r>
            <a:r>
              <a:rPr lang="cs-CZ" dirty="0" err="1"/>
              <a:t>MSp</a:t>
            </a:r>
            <a:endParaRPr lang="cs-CZ" dirty="0"/>
          </a:p>
          <a:p>
            <a:pPr lvl="0"/>
            <a:endParaRPr lang="cs-CZ" b="1" dirty="0" smtClean="0"/>
          </a:p>
          <a:p>
            <a:pPr lvl="0"/>
            <a:r>
              <a:rPr lang="cs-CZ" b="1" dirty="0" smtClean="0"/>
              <a:t>Asistent</a:t>
            </a:r>
            <a:endParaRPr lang="cs-CZ" dirty="0"/>
          </a:p>
          <a:p>
            <a:pPr lvl="1"/>
            <a:r>
              <a:rPr lang="cs-CZ" dirty="0"/>
              <a:t>bezúhonný, způsobilý k právním úkonům</a:t>
            </a:r>
          </a:p>
          <a:p>
            <a:pPr lvl="1"/>
            <a:r>
              <a:rPr lang="cs-CZ" dirty="0"/>
              <a:t>starší 21 let</a:t>
            </a:r>
          </a:p>
          <a:p>
            <a:pPr lvl="1"/>
            <a:r>
              <a:rPr lang="cs-CZ" dirty="0"/>
              <a:t>středoškolské společenskovědní vzdělání</a:t>
            </a:r>
          </a:p>
          <a:p>
            <a:pPr lvl="1"/>
            <a:r>
              <a:rPr lang="cs-CZ" dirty="0"/>
              <a:t>půlroční kvalifikační kurz</a:t>
            </a:r>
          </a:p>
          <a:p>
            <a:pPr lvl="1"/>
            <a:r>
              <a:rPr lang="cs-CZ" dirty="0"/>
              <a:t>odborná zkouška organizovaná </a:t>
            </a:r>
            <a:r>
              <a:rPr lang="cs-CZ" dirty="0" err="1"/>
              <a:t>MSp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3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 Práce PMS před vynesením rozsudku: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cs-CZ" b="1" dirty="0" smtClean="0"/>
              <a:t>Práce </a:t>
            </a:r>
            <a:r>
              <a:rPr lang="cs-CZ" b="1" dirty="0"/>
              <a:t>s dobrovolnými klienty:</a:t>
            </a:r>
            <a:endParaRPr lang="cs-CZ" dirty="0"/>
          </a:p>
          <a:p>
            <a:pPr lvl="1"/>
            <a:r>
              <a:rPr lang="cs-CZ" dirty="0" smtClean="0"/>
              <a:t>podpora </a:t>
            </a:r>
            <a:r>
              <a:rPr lang="cs-CZ" dirty="0"/>
              <a:t>při řešení následných činů (vyrovnání s poškozeným)</a:t>
            </a:r>
          </a:p>
          <a:p>
            <a:pPr lvl="1"/>
            <a:r>
              <a:rPr lang="cs-CZ" dirty="0" smtClean="0"/>
              <a:t>podklady </a:t>
            </a:r>
            <a:r>
              <a:rPr lang="cs-CZ" dirty="0"/>
              <a:t>pro soudní rozhodnutí</a:t>
            </a:r>
          </a:p>
          <a:p>
            <a:pPr lvl="1"/>
            <a:r>
              <a:rPr lang="cs-CZ" dirty="0" smtClean="0"/>
              <a:t>podklady </a:t>
            </a:r>
            <a:r>
              <a:rPr lang="cs-CZ" dirty="0"/>
              <a:t>pro alternativní tresty, </a:t>
            </a:r>
            <a:r>
              <a:rPr lang="cs-CZ" dirty="0" smtClean="0"/>
              <a:t>event. </a:t>
            </a:r>
            <a:r>
              <a:rPr lang="cs-CZ" dirty="0"/>
              <a:t>výchovná opatření, formě a podmínkách nepodmíněného trestu  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b="1" dirty="0" smtClean="0"/>
              <a:t>Práce </a:t>
            </a:r>
            <a:r>
              <a:rPr lang="cs-CZ" b="1" dirty="0"/>
              <a:t>s nedobrovolnými klienty:</a:t>
            </a:r>
            <a:endParaRPr lang="cs-CZ" dirty="0"/>
          </a:p>
          <a:p>
            <a:pPr lvl="1"/>
            <a:r>
              <a:rPr lang="cs-CZ" dirty="0" smtClean="0"/>
              <a:t>klienti</a:t>
            </a:r>
            <a:r>
              <a:rPr lang="cs-CZ" dirty="0"/>
              <a:t>, u nichž byla vazba nahrazena dohledem či jiným opatřením</a:t>
            </a:r>
          </a:p>
          <a:p>
            <a:pPr lvl="1"/>
            <a:r>
              <a:rPr lang="cs-CZ" dirty="0" smtClean="0"/>
              <a:t>kontrola </a:t>
            </a:r>
            <a:r>
              <a:rPr lang="cs-CZ" dirty="0"/>
              <a:t>peněžitých podmínek stanov. v rozhodnutí soudu</a:t>
            </a:r>
          </a:p>
          <a:p>
            <a:pPr lvl="1"/>
            <a:r>
              <a:rPr lang="cs-CZ" dirty="0" smtClean="0"/>
              <a:t>pravidelný </a:t>
            </a:r>
            <a:r>
              <a:rPr lang="cs-CZ" dirty="0"/>
              <a:t>osobní kontakt s klientem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0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b="1" dirty="0"/>
              <a:t>Práce po vynesení </a:t>
            </a:r>
            <a:r>
              <a:rPr lang="cs-CZ" b="1" dirty="0" smtClean="0"/>
              <a:t>rozsudku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PMS pracuje s osobami v těchto případech: </a:t>
            </a:r>
          </a:p>
          <a:p>
            <a:pPr lvl="1"/>
            <a:r>
              <a:rPr lang="cs-CZ" b="1" dirty="0" smtClean="0"/>
              <a:t>osoby </a:t>
            </a:r>
            <a:r>
              <a:rPr lang="cs-CZ" b="1" dirty="0"/>
              <a:t>s alternativ. tresty</a:t>
            </a:r>
            <a:r>
              <a:rPr lang="cs-CZ" dirty="0"/>
              <a:t> (domácí vězení, obecně prospěšné práce, </a:t>
            </a:r>
            <a:r>
              <a:rPr lang="cs-CZ" b="1" dirty="0"/>
              <a:t>trest zákazu vstupu na sportovní, kulturní a jiné společenské akce, peněžitá náhrada škody, ….) – role PMS je dohled nad výkonem těchto trestů</a:t>
            </a:r>
            <a:endParaRPr lang="cs-CZ" dirty="0"/>
          </a:p>
          <a:p>
            <a:pPr lvl="1"/>
            <a:r>
              <a:rPr lang="cs-CZ" b="1" dirty="0" smtClean="0"/>
              <a:t>osoby </a:t>
            </a:r>
            <a:r>
              <a:rPr lang="cs-CZ" b="1" dirty="0"/>
              <a:t>nezletilé, jimž bylo uloženo výchovné, ochranné a trestné opatření</a:t>
            </a:r>
            <a:r>
              <a:rPr lang="cs-CZ" dirty="0"/>
              <a:t> – PMS dohlíží nad dodržováním těchto opatření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476672"/>
            <a:ext cx="7762056" cy="583264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lvl="1"/>
            <a:r>
              <a:rPr lang="cs-CZ" b="1" dirty="0" smtClean="0"/>
              <a:t>osoby </a:t>
            </a:r>
            <a:r>
              <a:rPr lang="cs-CZ" b="1" dirty="0"/>
              <a:t>s dalšími povinnostmi a omezením, jejichž výkon probíhá „ na svobodě</a:t>
            </a:r>
            <a:r>
              <a:rPr lang="cs-CZ" dirty="0"/>
              <a:t>“ – PMS dohlíží nad dodržováním těchto opatření</a:t>
            </a:r>
          </a:p>
          <a:p>
            <a:pPr lvl="1"/>
            <a:r>
              <a:rPr lang="cs-CZ" b="1" dirty="0" smtClean="0"/>
              <a:t>osoby </a:t>
            </a:r>
            <a:r>
              <a:rPr lang="cs-CZ" b="1" dirty="0"/>
              <a:t>podmínečně propuštěné</a:t>
            </a:r>
            <a:r>
              <a:rPr lang="cs-CZ" dirty="0"/>
              <a:t> (</a:t>
            </a:r>
            <a:r>
              <a:rPr lang="cs-CZ" b="1" dirty="0" err="1"/>
              <a:t>parole</a:t>
            </a:r>
            <a:r>
              <a:rPr lang="cs-CZ" dirty="0"/>
              <a:t> – forma podmíněného propuštění, která umožňuje vykonat zbytek trestu mimo věznici, za její uložení odpovídá parolová rada – soudce, psychiatr) – PMS vykonává dohled nad podmínečně propuštěným</a:t>
            </a:r>
          </a:p>
          <a:p>
            <a:pPr lvl="1"/>
            <a:r>
              <a:rPr lang="cs-CZ" b="1" dirty="0" smtClean="0"/>
              <a:t>osoby </a:t>
            </a:r>
            <a:r>
              <a:rPr lang="cs-CZ" b="1" dirty="0"/>
              <a:t>projevující zájem o mediaci a urovnání následků trestného činu</a:t>
            </a:r>
            <a:r>
              <a:rPr lang="cs-CZ" dirty="0"/>
              <a:t> – PMS zprostředkuje mediaci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 err="1"/>
              <a:t>Penitenciární</a:t>
            </a:r>
            <a:r>
              <a:rPr lang="cs-CZ" b="1" dirty="0"/>
              <a:t> péče (péče poskytovaná ve vězení</a:t>
            </a:r>
            <a:r>
              <a:rPr lang="cs-CZ" b="1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péče </a:t>
            </a:r>
            <a:r>
              <a:rPr lang="cs-CZ" dirty="0"/>
              <a:t>o osoby ve vazbě a odsouzené ve vězení</a:t>
            </a:r>
          </a:p>
          <a:p>
            <a:r>
              <a:rPr lang="cs-CZ" b="1" dirty="0"/>
              <a:t>Osoby ve vazbě:</a:t>
            </a:r>
            <a:endParaRPr lang="cs-CZ" dirty="0"/>
          </a:p>
          <a:p>
            <a:pPr lvl="1"/>
            <a:r>
              <a:rPr lang="cs-CZ" dirty="0" smtClean="0"/>
              <a:t>vazba </a:t>
            </a:r>
            <a:r>
              <a:rPr lang="cs-CZ" dirty="0"/>
              <a:t>nemá být trest, ale opatření, které zajistí, aby obviněný byl k dispozici orgánům činným u trest. řízení, na os.ve vazbě má být hleděno, jako na nevinného. </a:t>
            </a:r>
          </a:p>
          <a:p>
            <a:r>
              <a:rPr lang="cs-CZ" b="1" dirty="0"/>
              <a:t>Osoby ve vězení:</a:t>
            </a:r>
            <a:endParaRPr lang="cs-CZ" dirty="0"/>
          </a:p>
          <a:p>
            <a:pPr lvl="1"/>
            <a:r>
              <a:rPr lang="cs-CZ" dirty="0" smtClean="0"/>
              <a:t>cílem </a:t>
            </a:r>
            <a:r>
              <a:rPr lang="cs-CZ" dirty="0"/>
              <a:t>uvěznění je:</a:t>
            </a:r>
          </a:p>
          <a:p>
            <a:pPr lvl="1"/>
            <a:r>
              <a:rPr lang="cs-CZ" dirty="0" smtClean="0"/>
              <a:t>uvědomit </a:t>
            </a:r>
            <a:r>
              <a:rPr lang="cs-CZ" dirty="0"/>
              <a:t>si své odpovědnosti vůči společnosti</a:t>
            </a:r>
          </a:p>
          <a:p>
            <a:pPr lvl="1"/>
            <a:r>
              <a:rPr lang="cs-CZ" dirty="0" smtClean="0"/>
              <a:t>získání </a:t>
            </a:r>
            <a:r>
              <a:rPr lang="cs-CZ" dirty="0"/>
              <a:t>schopností vést v budoucnu řádný život</a:t>
            </a:r>
          </a:p>
          <a:p>
            <a:pPr lvl="1"/>
            <a:r>
              <a:rPr lang="cs-CZ" dirty="0" smtClean="0"/>
              <a:t>ochrana </a:t>
            </a:r>
            <a:r>
              <a:rPr lang="cs-CZ" dirty="0"/>
              <a:t>společnosti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Rizika uvěznění (následky):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b="1" dirty="0"/>
              <a:t>Ztráta sociální integrity</a:t>
            </a:r>
            <a:r>
              <a:rPr lang="cs-CZ" dirty="0"/>
              <a:t> - rozpad vztahů s rodinou a přáteli má za důsledek pocitu vyřazenosti</a:t>
            </a:r>
          </a:p>
          <a:p>
            <a:r>
              <a:rPr lang="cs-CZ" dirty="0" smtClean="0"/>
              <a:t> </a:t>
            </a:r>
            <a:r>
              <a:rPr lang="cs-CZ" b="1" dirty="0" err="1"/>
              <a:t>Prizonizace</a:t>
            </a:r>
            <a:r>
              <a:rPr lang="cs-CZ" dirty="0"/>
              <a:t> (věznice domovem)- nemá-li odsouzený v civilním životě perspektivy ,vstupuje do kruhu recidivy</a:t>
            </a:r>
          </a:p>
          <a:p>
            <a:r>
              <a:rPr lang="cs-CZ" b="1" dirty="0" smtClean="0"/>
              <a:t>Sociální </a:t>
            </a:r>
            <a:r>
              <a:rPr lang="cs-CZ" b="1" dirty="0"/>
              <a:t>stigmatizace, izolacionismus</a:t>
            </a:r>
            <a:r>
              <a:rPr lang="cs-CZ" dirty="0"/>
              <a:t> - vyvržení ze společnosti, stává se recidivistou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cs-CZ" dirty="0" smtClean="0"/>
              <a:t>Péče o osoby ve vězení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dirty="0" smtClean="0"/>
              <a:t>Z hlediska sociální péče jsou osobami, které pracují s osobami ve vězení:</a:t>
            </a:r>
          </a:p>
          <a:p>
            <a:r>
              <a:rPr lang="cs-CZ" dirty="0" smtClean="0"/>
              <a:t>Sociální pracovník vězeňské služby</a:t>
            </a:r>
          </a:p>
          <a:p>
            <a:r>
              <a:rPr lang="cs-CZ" dirty="0" smtClean="0"/>
              <a:t>Sociální kurátor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Péče poskytovaná sociálním pracovníkem vězeňské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 smtClean="0"/>
              <a:t>Odebrání soc. anamnézy a sestavení individuálního plánu soc. péče (s ohledem na délku trestu, možnosti pachatele i věznice apod.)</a:t>
            </a:r>
          </a:p>
          <a:p>
            <a:r>
              <a:rPr lang="cs-CZ" dirty="0" smtClean="0"/>
              <a:t>Plán zahrnuje: </a:t>
            </a:r>
          </a:p>
          <a:p>
            <a:pPr lvl="1"/>
            <a:r>
              <a:rPr lang="cs-CZ" dirty="0" smtClean="0"/>
              <a:t>pracovní </a:t>
            </a:r>
            <a:r>
              <a:rPr lang="cs-CZ" dirty="0"/>
              <a:t>aktivity</a:t>
            </a:r>
          </a:p>
          <a:p>
            <a:pPr lvl="1"/>
            <a:r>
              <a:rPr lang="cs-CZ" dirty="0" smtClean="0"/>
              <a:t>vzdělání</a:t>
            </a:r>
            <a:endParaRPr lang="cs-CZ" dirty="0"/>
          </a:p>
          <a:p>
            <a:pPr lvl="1"/>
            <a:r>
              <a:rPr lang="cs-CZ" dirty="0" err="1" smtClean="0"/>
              <a:t>spec</a:t>
            </a:r>
            <a:r>
              <a:rPr lang="cs-CZ" dirty="0"/>
              <a:t>. výchovné aktivity</a:t>
            </a:r>
          </a:p>
          <a:p>
            <a:pPr lvl="1"/>
            <a:r>
              <a:rPr lang="cs-CZ" dirty="0" smtClean="0"/>
              <a:t>zájmové </a:t>
            </a:r>
            <a:r>
              <a:rPr lang="cs-CZ" dirty="0"/>
              <a:t>aktivity</a:t>
            </a:r>
          </a:p>
          <a:p>
            <a:pPr lvl="1"/>
            <a:r>
              <a:rPr lang="cs-CZ" dirty="0" smtClean="0"/>
              <a:t> </a:t>
            </a:r>
            <a:r>
              <a:rPr lang="cs-CZ" dirty="0"/>
              <a:t>oblast utváření vnějších vztahů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b="1" dirty="0" err="1"/>
              <a:t>Postenitenciární</a:t>
            </a:r>
            <a:r>
              <a:rPr lang="cs-CZ" b="1" dirty="0"/>
              <a:t> </a:t>
            </a:r>
            <a:r>
              <a:rPr lang="cs-CZ" b="1" dirty="0" smtClean="0"/>
              <a:t>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dirty="0"/>
              <a:t>Po propuštění ze </a:t>
            </a:r>
            <a:r>
              <a:rPr lang="cs-CZ" dirty="0" smtClean="0"/>
              <a:t>prochází </a:t>
            </a:r>
            <a:r>
              <a:rPr lang="cs-CZ" dirty="0"/>
              <a:t>propuštěný adaptační fází, která je individuální, ne delší než dva roky. Závisí na podmínkách, do kterých se vrací, na motivaci k „bezúhonnému životu“, na adaptační kapacitě osobnosti a na eventuálních poruchách osobnosti. V adaptační části dochází často k recidivě kriminálního chování, což je způsobeno „šokem ze svobody“, nárazem na realitu života, dlouhodobou frustraci potřeb, </a:t>
            </a:r>
            <a:r>
              <a:rPr lang="cs-CZ" dirty="0" err="1"/>
              <a:t>nemotivací</a:t>
            </a:r>
            <a:r>
              <a:rPr lang="cs-CZ" dirty="0"/>
              <a:t> k prosociálnímu chování, prázdnotu sociálního prostoru. </a:t>
            </a:r>
            <a:endParaRPr lang="cs-CZ" dirty="0" smtClean="0"/>
          </a:p>
          <a:p>
            <a:r>
              <a:rPr lang="cs-CZ" dirty="0" smtClean="0"/>
              <a:t>Z</a:t>
            </a:r>
            <a:r>
              <a:rPr lang="cs-CZ" dirty="0"/>
              <a:t> </a:t>
            </a:r>
            <a:r>
              <a:rPr lang="cs-CZ" dirty="0" err="1"/>
              <a:t>postpenitenciární</a:t>
            </a:r>
            <a:r>
              <a:rPr lang="cs-CZ" dirty="0"/>
              <a:t> péče často profitují ti, kteří ji nejméně potřebují. Dobrovolný vstup je pozitivním ukazatelem motivace klienta. Asociální jedinci péče nevyužívají, a když, tak aby z ní profitovali, zahájení systematické práce je pro ně signálem k ukončení návštěv kurátora.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8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Jako perspektivní příjemci </a:t>
            </a:r>
            <a:r>
              <a:rPr lang="cs-CZ" dirty="0" err="1"/>
              <a:t>postpenitenciární</a:t>
            </a:r>
            <a:r>
              <a:rPr lang="cs-CZ" dirty="0"/>
              <a:t> péče se jeví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mladí</a:t>
            </a:r>
            <a:endParaRPr lang="cs-CZ" dirty="0"/>
          </a:p>
          <a:p>
            <a:pPr lvl="0"/>
            <a:r>
              <a:rPr lang="cs-CZ" dirty="0" err="1"/>
              <a:t>prvotrestaní</a:t>
            </a:r>
            <a:endParaRPr lang="cs-CZ" dirty="0"/>
          </a:p>
          <a:p>
            <a:pPr lvl="0"/>
            <a:r>
              <a:rPr lang="cs-CZ" dirty="0"/>
              <a:t>bez poruch chování v anamnéze (záškoláctví, útěky, kontakt s policií)</a:t>
            </a:r>
          </a:p>
          <a:p>
            <a:pPr lvl="0"/>
            <a:r>
              <a:rPr lang="cs-CZ" dirty="0"/>
              <a:t>po krátkodobém trestu</a:t>
            </a:r>
          </a:p>
          <a:p>
            <a:pPr lvl="0"/>
            <a:r>
              <a:rPr lang="cs-CZ" dirty="0"/>
              <a:t>s </a:t>
            </a:r>
            <a:r>
              <a:rPr lang="cs-CZ" dirty="0" smtClean="0"/>
              <a:t>dobrým </a:t>
            </a:r>
            <a:r>
              <a:rPr lang="cs-CZ" dirty="0"/>
              <a:t>soc</a:t>
            </a:r>
            <a:r>
              <a:rPr lang="cs-CZ" dirty="0" smtClean="0"/>
              <a:t>. zázemím (rodina, přátelé)</a:t>
            </a:r>
            <a:endParaRPr lang="cs-CZ" dirty="0"/>
          </a:p>
          <a:p>
            <a:pPr lvl="0"/>
            <a:r>
              <a:rPr lang="cs-CZ" dirty="0"/>
              <a:t>s pevnými a kvalitními pracovními návyky </a:t>
            </a:r>
          </a:p>
          <a:p>
            <a:pPr lvl="0"/>
            <a:r>
              <a:rPr lang="cs-CZ" dirty="0"/>
              <a:t>dobře motivovaní při současné absenci poruch osobnosti či psychopatologie obecně (alkohol, drogy, sexuální deviace)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0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Péče poskytovaná sociálním kurátorem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cs-CZ" dirty="0"/>
              <a:t>K</a:t>
            </a:r>
            <a:r>
              <a:rPr lang="cs-CZ" dirty="0" smtClean="0"/>
              <a:t>lientem </a:t>
            </a:r>
            <a:r>
              <a:rPr lang="cs-CZ" dirty="0"/>
              <a:t>ve všech fázích trestního řízení a po jeho skončení, to je ve výkonu trestu odnětí svobody, případně ve výkonu vazby, i na svobodě. </a:t>
            </a:r>
            <a:endParaRPr lang="cs-CZ" dirty="0" smtClean="0"/>
          </a:p>
          <a:p>
            <a:r>
              <a:rPr lang="cs-CZ" dirty="0" smtClean="0"/>
              <a:t>Jeho </a:t>
            </a:r>
            <a:r>
              <a:rPr lang="cs-CZ" dirty="0"/>
              <a:t>cílem je  navázání vzájemného  socioterapeutického vztahu v zájmu působení na osobnost klienta tak, aby byly upevněny nebo vytvořeny jeho pozitivní vazby k okolí a nedocházelo k jeho sociální </a:t>
            </a:r>
            <a:r>
              <a:rPr lang="cs-CZ" dirty="0" smtClean="0"/>
              <a:t>izolaci.</a:t>
            </a:r>
          </a:p>
          <a:p>
            <a:r>
              <a:rPr lang="cs-CZ" dirty="0"/>
              <a:t>P</a:t>
            </a:r>
            <a:r>
              <a:rPr lang="cs-CZ" dirty="0" smtClean="0"/>
              <a:t>omáhá </a:t>
            </a:r>
            <a:r>
              <a:rPr lang="cs-CZ" dirty="0"/>
              <a:t>odsouzeným klientům řešit problémy v co největším předstihu před jejich propuštěním z výkonu trestu odnětí svobody a tlumit vlivy vyplývající z izolace těchto lidí ve věznicích. </a:t>
            </a:r>
            <a:endParaRPr lang="cs-CZ" dirty="0" smtClean="0"/>
          </a:p>
          <a:p>
            <a:r>
              <a:rPr lang="cs-CZ" dirty="0" smtClean="0"/>
              <a:t>Návštěva </a:t>
            </a:r>
            <a:r>
              <a:rPr lang="cs-CZ" dirty="0"/>
              <a:t>kurátora není povinná, jeho dřívější roli dohledu nad podmínečně propuštěnými převzala PMS.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Základní typologii </a:t>
            </a:r>
            <a:r>
              <a:rPr lang="cs-CZ" b="1" dirty="0" err="1" smtClean="0"/>
              <a:t>postpenit</a:t>
            </a:r>
            <a:r>
              <a:rPr lang="cs-CZ" b="1" dirty="0" smtClean="0"/>
              <a:t>. </a:t>
            </a:r>
            <a:r>
              <a:rPr lang="cs-CZ" b="1" dirty="0"/>
              <a:t>služeb lze shrnout následovně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pracovní poradenství (důležitá je registrace na úřadu práce, pomoc při nalezení vhodného zaměstnání, rekvalifikaci) </a:t>
            </a:r>
          </a:p>
          <a:p>
            <a:pPr lvl="0"/>
            <a:r>
              <a:rPr lang="cs-CZ" dirty="0"/>
              <a:t>ubytování (pomoc při zajištění ubytovny, azylového domu, noclehárny) </a:t>
            </a:r>
          </a:p>
          <a:p>
            <a:pPr lvl="0"/>
            <a:r>
              <a:rPr lang="cs-CZ" dirty="0"/>
              <a:t>finanční podpora (dávky pomoci v hmotné nouzi -1000 Kč – nenároková dávka) a materiální podpora (stravování a šatstvo – neziskové organizace, charitativní šatníky)</a:t>
            </a:r>
          </a:p>
          <a:p>
            <a:pPr lvl="0"/>
            <a:r>
              <a:rPr lang="cs-CZ" dirty="0"/>
              <a:t>krizové poradenství (pomoc v osobní krizi, </a:t>
            </a:r>
            <a:r>
              <a:rPr lang="cs-CZ" dirty="0" err="1"/>
              <a:t>hl.v</a:t>
            </a:r>
            <a:r>
              <a:rPr lang="cs-CZ" dirty="0"/>
              <a:t> akutních situacích).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1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755576" y="548680"/>
            <a:ext cx="7776864" cy="5577483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začlenění do sociálního prostředí (resocializace)</a:t>
            </a:r>
          </a:p>
          <a:p>
            <a:pPr lvl="0"/>
            <a:r>
              <a:rPr lang="cs-CZ" dirty="0"/>
              <a:t>sociálně-výchovné a poradenství v sociálně právních věcech – např. dluhové poradenství, rozvody, apod., jednání se zdravotní pojišťovnou, </a:t>
            </a:r>
          </a:p>
          <a:p>
            <a:pPr lvl="0"/>
            <a:r>
              <a:rPr lang="cs-CZ" dirty="0"/>
              <a:t>práce s rodinou klienta – pomoc při opětovné integrace do rodiny, prevence recidivy</a:t>
            </a:r>
          </a:p>
          <a:p>
            <a:pPr lvl="0"/>
            <a:r>
              <a:rPr lang="cs-CZ" dirty="0"/>
              <a:t>omezování sociálně patologických skupin na klienta – nalezení nového okruhu známých</a:t>
            </a:r>
          </a:p>
          <a:p>
            <a:pPr lvl="0"/>
            <a:r>
              <a:rPr lang="cs-CZ" dirty="0"/>
              <a:t>pomoc klientovi při zabezpečování kontaktu klienta s institucemi (rozvoj klientových sociálních kompetencí)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1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/>
              <a:t>Na poskytování </a:t>
            </a:r>
            <a:r>
              <a:rPr lang="cs-CZ" dirty="0" err="1"/>
              <a:t>postpenitenciární</a:t>
            </a:r>
            <a:r>
              <a:rPr lang="cs-CZ" dirty="0"/>
              <a:t> péče se tedy podílí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2500"/>
          </a:bodyPr>
          <a:lstStyle/>
          <a:p>
            <a:r>
              <a:rPr lang="cs-CZ" dirty="0"/>
              <a:t>PMS – dohled nad podmínečně propuštěnými</a:t>
            </a:r>
          </a:p>
          <a:p>
            <a:r>
              <a:rPr lang="cs-CZ" dirty="0"/>
              <a:t>Sociální kurátor (městský úřad) – pomoc při resocializaci</a:t>
            </a:r>
          </a:p>
          <a:p>
            <a:r>
              <a:rPr lang="cs-CZ" dirty="0"/>
              <a:t>Neziskové organizace – poskytují služby sociálního poradenství, provozují azylové domy, krizové služby apod. Např.: </a:t>
            </a:r>
            <a:r>
              <a:rPr lang="cs-CZ" dirty="0" err="1"/>
              <a:t>White</a:t>
            </a:r>
            <a:r>
              <a:rPr lang="cs-CZ" dirty="0"/>
              <a:t> </a:t>
            </a:r>
            <a:r>
              <a:rPr lang="cs-CZ" dirty="0" err="1"/>
              <a:t>light</a:t>
            </a:r>
            <a:r>
              <a:rPr lang="cs-CZ" dirty="0"/>
              <a:t> 1. Ústí nad Labem, </a:t>
            </a:r>
            <a:r>
              <a:rPr lang="cs-CZ" dirty="0" err="1"/>
              <a:t>Sananim</a:t>
            </a:r>
            <a:r>
              <a:rPr lang="cs-CZ" dirty="0"/>
              <a:t> Praha (protidrogové služby ve vězení + následná péče), </a:t>
            </a:r>
            <a:r>
              <a:rPr lang="cs-CZ" dirty="0" err="1"/>
              <a:t>Laxus</a:t>
            </a:r>
            <a:r>
              <a:rPr lang="cs-CZ" dirty="0"/>
              <a:t> (protidrogové služby ve vězení + následná péče).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Zdroje: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solidFill>
            <a:schemeClr val="bg2">
              <a:lumMod val="75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MATOUŠEK </a:t>
            </a:r>
            <a:r>
              <a:rPr lang="cs-CZ" dirty="0"/>
              <a:t>O., a kol. </a:t>
            </a:r>
            <a:r>
              <a:rPr lang="cs-CZ" i="1" dirty="0"/>
              <a:t>Základy sociální práce. </a:t>
            </a:r>
            <a:r>
              <a:rPr lang="cs-CZ" dirty="0"/>
              <a:t>Praha: Portál, 2001. 312 s. ISBN 80-7178-473-7</a:t>
            </a:r>
          </a:p>
          <a:p>
            <a:r>
              <a:rPr lang="cs-CZ" dirty="0"/>
              <a:t>NEVŘALA, Jan. </a:t>
            </a:r>
            <a:r>
              <a:rPr lang="cs-CZ" i="1" dirty="0"/>
              <a:t>Poradenství v oblasti </a:t>
            </a:r>
            <a:r>
              <a:rPr lang="cs-CZ" i="1" dirty="0" err="1"/>
              <a:t>penitenciární</a:t>
            </a:r>
            <a:r>
              <a:rPr lang="cs-CZ" i="1" dirty="0"/>
              <a:t> a </a:t>
            </a:r>
            <a:r>
              <a:rPr lang="cs-CZ" i="1" dirty="0" err="1"/>
              <a:t>postpenitenciární</a:t>
            </a:r>
            <a:r>
              <a:rPr lang="cs-CZ" dirty="0"/>
              <a:t>. OU, Ostrava 2007</a:t>
            </a:r>
          </a:p>
          <a:p>
            <a:r>
              <a:rPr lang="cs-CZ" dirty="0"/>
              <a:t>SOCHŮREK J. </a:t>
            </a:r>
            <a:r>
              <a:rPr lang="cs-CZ" i="1" dirty="0"/>
              <a:t>Kapitoly z penologie. I. díl, Úvod do teorie trestu a trestání.  </a:t>
            </a:r>
            <a:r>
              <a:rPr lang="cs-CZ" dirty="0"/>
              <a:t>Liberec: Technická univerzita v Liberci, 2007. 57 s. ISBN 978-80-7372-287-6</a:t>
            </a:r>
          </a:p>
          <a:p>
            <a:r>
              <a:rPr lang="cs-CZ" dirty="0"/>
              <a:t>SOCHŮREK J. </a:t>
            </a:r>
            <a:r>
              <a:rPr lang="cs-CZ" i="1" dirty="0"/>
              <a:t>Kapitoly z penologie II. díl, Teorie a praxe zacházení s vězněnými. </a:t>
            </a:r>
            <a:r>
              <a:rPr lang="cs-CZ" dirty="0"/>
              <a:t>Liberec: Technická univerzita v Liberci, 2007. 77 s. ISBN 978-80-7372-204-3</a:t>
            </a:r>
          </a:p>
          <a:p>
            <a:r>
              <a:rPr lang="cs-CZ" dirty="0"/>
              <a:t>SOCHŮREK J. </a:t>
            </a:r>
            <a:r>
              <a:rPr lang="cs-CZ" i="1" dirty="0"/>
              <a:t>Kapitoly z penologie III. díl, Negativní jevy ve vězení.  </a:t>
            </a:r>
            <a:r>
              <a:rPr lang="cs-CZ" dirty="0"/>
              <a:t>Liberec: Technická univerzita v Liberci, 2007. 69 s. ISBN 978-80-7372-205-0</a:t>
            </a:r>
          </a:p>
          <a:p>
            <a:r>
              <a:rPr lang="cs-CZ" u="sng" dirty="0">
                <a:hlinkClick r:id="rId2"/>
              </a:rPr>
              <a:t>www.wezeni.cz</a:t>
            </a:r>
            <a:endParaRPr lang="cs-CZ" dirty="0"/>
          </a:p>
          <a:p>
            <a:r>
              <a:rPr lang="cs-CZ" u="sng" dirty="0">
                <a:hlinkClick r:id="rId3"/>
              </a:rPr>
              <a:t>www.pmscr.cz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5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1441</Words>
  <Application>Microsoft Office PowerPoint</Application>
  <PresentationFormat>Předvádění na obrazovce (4:3)</PresentationFormat>
  <Paragraphs>210</Paragraphs>
  <Slides>42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3" baseType="lpstr">
      <vt:lpstr>Motiv systému Office</vt:lpstr>
      <vt:lpstr>Sociální péče poskytovaná v souvislosti s trestnou činností</vt:lpstr>
      <vt:lpstr>Prezentace aplikace PowerPoint</vt:lpstr>
      <vt:lpstr>Trestná činnost</vt:lpstr>
      <vt:lpstr>Kriminalita</vt:lpstr>
      <vt:lpstr>Delikvence</vt:lpstr>
      <vt:lpstr>Sociální péči poskytovanou v souvislosti s TČ můžeme rozdělit na:</vt:lpstr>
      <vt:lpstr>Prevence kriminality</vt:lpstr>
      <vt:lpstr>Situační prevence</vt:lpstr>
      <vt:lpstr>Sociální prevence</vt:lpstr>
      <vt:lpstr>Primární prevence kriminality </vt:lpstr>
      <vt:lpstr>Sekundární prevence kriminality </vt:lpstr>
      <vt:lpstr>Terciární prevence kriminality </vt:lpstr>
      <vt:lpstr>Sociální práce s obětmi trestných činů </vt:lpstr>
      <vt:lpstr>Oběti často trpí: </vt:lpstr>
      <vt:lpstr>Prezentace aplikace PowerPoint</vt:lpstr>
      <vt:lpstr>Oběti potřebují v souvislosti s oznámením TČ vědět:</vt:lpstr>
      <vt:lpstr>Každý odborník by měl :</vt:lpstr>
      <vt:lpstr>Péči o oběti trestných činů se věnují:</vt:lpstr>
      <vt:lpstr>Probační a mediační služba </vt:lpstr>
      <vt:lpstr>Bílý kruh bezpečí </vt:lpstr>
      <vt:lpstr>Sociální služby využívané oběťmi TČ</vt:lpstr>
      <vt:lpstr>Sociální péče poskytovaná pachatelům trestných činů </vt:lpstr>
      <vt:lpstr>Patří sem hlavně péče poskytovaná: </vt:lpstr>
      <vt:lpstr>Probační a mediační služba - PMS</vt:lpstr>
      <vt:lpstr>Probace </vt:lpstr>
      <vt:lpstr>Mediace </vt:lpstr>
      <vt:lpstr>Cíle působení PMS: </vt:lpstr>
      <vt:lpstr>Pracovníci PMS:</vt:lpstr>
      <vt:lpstr> Práce PMS před vynesením rozsudku:  </vt:lpstr>
      <vt:lpstr>Práce po vynesení rozsudku</vt:lpstr>
      <vt:lpstr>Prezentace aplikace PowerPoint</vt:lpstr>
      <vt:lpstr>Penitenciární péče (péče poskytovaná ve vězení)</vt:lpstr>
      <vt:lpstr>Rizika uvěznění (následky): </vt:lpstr>
      <vt:lpstr>Péče o osoby ve vězení</vt:lpstr>
      <vt:lpstr>Péče poskytovaná sociálním pracovníkem vězeňské služby </vt:lpstr>
      <vt:lpstr>Postenitenciární péče</vt:lpstr>
      <vt:lpstr>Jako perspektivní příjemci postpenitenciární péče se jeví:</vt:lpstr>
      <vt:lpstr>Péče poskytovaná sociálním kurátorem </vt:lpstr>
      <vt:lpstr>Základní typologii postpenit. služeb lze shrnout následovně:</vt:lpstr>
      <vt:lpstr>Prezentace aplikace PowerPoint</vt:lpstr>
      <vt:lpstr>Na poskytování postpenitenciární péče se tedy podílí: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péče poskytovaná v souvislosti s trestnou činností</dc:title>
  <dc:creator>Truncova</dc:creator>
  <cp:lastModifiedBy>Truncova</cp:lastModifiedBy>
  <cp:revision>12</cp:revision>
  <dcterms:created xsi:type="dcterms:W3CDTF">2011-07-18T22:09:34Z</dcterms:created>
  <dcterms:modified xsi:type="dcterms:W3CDTF">2011-08-07T19:39:40Z</dcterms:modified>
</cp:coreProperties>
</file>