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1882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180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9261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3853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6840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8054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33565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8859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4573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0799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8379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78E8D-F2B9-4C46-A6DE-CD55C79DC2F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90D07-60EB-4A21-A9DD-5FD5D9F212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9605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sv.cz/files/clanky/3483/13_Valko.pdf" TargetMode="External"/><Relationship Id="rId2" Type="http://schemas.openxmlformats.org/officeDocument/2006/relationships/hyperlink" Target="http://www.csop10.cz/Slu%C5%BEby/T%C3%ADs%C5%88ov%C3%A1p%C3%A9%C4%8De/tabid/99/Default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Tísňová péče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061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Tísňová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terénní distanční sociální služba, jejímž základním cílem je snížit zdravotní a sociální rizika starých nebo zdravotně postižených lidí a umožnit jim žít v jejich vlastním sociálním </a:t>
            </a:r>
            <a:r>
              <a:rPr lang="cs-CZ" dirty="0" smtClean="0"/>
              <a:t>prostředí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455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tísňové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nebo zprostředkování neodkladné pomoci při krizové situaci,</a:t>
            </a:r>
          </a:p>
          <a:p>
            <a:pPr>
              <a:buNone/>
            </a:pPr>
            <a:r>
              <a:rPr lang="cs-CZ" dirty="0" smtClean="0"/>
              <a:t>b) sociální poradenství,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nb-NO" dirty="0" smtClean="0"/>
              <a:t>d)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e) pomoc při prosazování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Tísňová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se poskytuje prostřednictvím centrálního dispečinku a elektronického systému instalovaného v bytech uživatelů 24 hodin denně</a:t>
            </a:r>
            <a:r>
              <a:rPr lang="cs-CZ" dirty="0" smtClean="0"/>
              <a:t>.</a:t>
            </a:r>
            <a:endParaRPr lang="cs-CZ" baseline="30000" dirty="0" smtClean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816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zajištěním nepřetržité a odborné pomoci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snížit </a:t>
            </a:r>
            <a:r>
              <a:rPr lang="cs-CZ" dirty="0"/>
              <a:t>riziko poškození zdraví nebo </a:t>
            </a:r>
            <a:r>
              <a:rPr lang="cs-CZ" dirty="0" smtClean="0"/>
              <a:t>života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předejít </a:t>
            </a:r>
            <a:r>
              <a:rPr lang="cs-CZ" dirty="0"/>
              <a:t>zdravotním </a:t>
            </a:r>
            <a:r>
              <a:rPr lang="cs-CZ" dirty="0" smtClean="0"/>
              <a:t>komplikací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pocit </a:t>
            </a:r>
            <a:r>
              <a:rPr lang="cs-CZ" dirty="0"/>
              <a:t>bezpečí pro uživatele i pro rodinu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9819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osob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• senioři a zdravotně postižení v nepříznivé životní situaci, ohrožení zdravotními a sociálními riziky</a:t>
            </a:r>
          </a:p>
          <a:p>
            <a:pPr marL="0" indent="0">
              <a:buNone/>
            </a:pPr>
            <a:r>
              <a:rPr lang="cs-CZ" dirty="0"/>
              <a:t>• rodiny seniorů a zdravotně   postižených občanů</a:t>
            </a:r>
          </a:p>
          <a:p>
            <a:pPr marL="0" indent="0">
              <a:buNone/>
            </a:pPr>
            <a:r>
              <a:rPr lang="cs-CZ" dirty="0"/>
              <a:t>• osoby pečující o seniory a zdravotně postižené občany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6570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tísňové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Poskytovatelé nabízí tísňovou péči</a:t>
            </a:r>
          </a:p>
          <a:p>
            <a:pPr>
              <a:buFontTx/>
              <a:buChar char="-"/>
            </a:pPr>
            <a:r>
              <a:rPr lang="cs-CZ" dirty="0" smtClean="0"/>
              <a:t>Pomocí mobilního operátora</a:t>
            </a:r>
          </a:p>
          <a:p>
            <a:pPr>
              <a:buFontTx/>
              <a:buChar char="-"/>
            </a:pPr>
            <a:r>
              <a:rPr lang="cs-CZ" dirty="0" smtClean="0"/>
              <a:t>Pomocí pevné telefonní linky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/>
              <a:t>Maximální výše úhrady za poskytování tísňové péče se rovná skutečným nákladům na provoz technických komunikačních </a:t>
            </a:r>
            <a:r>
              <a:rPr lang="cs-CZ" dirty="0" smtClean="0"/>
              <a:t>prostředků.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58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služby přes pevnou telefonní linku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Klient má u sebe tísňové tlačítko, jednotka s hlasitým odposlechem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Instalace do bytové </a:t>
            </a:r>
            <a:r>
              <a:rPr lang="cs-CZ" dirty="0" smtClean="0"/>
              <a:t>jednotky             </a:t>
            </a:r>
            <a:r>
              <a:rPr lang="cs-CZ" dirty="0"/>
              <a:t>	1.000,- Kč</a:t>
            </a:r>
          </a:p>
          <a:p>
            <a:r>
              <a:rPr lang="cs-CZ" dirty="0"/>
              <a:t>Měsíční poplatek  </a:t>
            </a:r>
            <a:r>
              <a:rPr lang="cs-CZ" dirty="0" smtClean="0"/>
              <a:t>              </a:t>
            </a:r>
            <a:r>
              <a:rPr lang="cs-CZ" dirty="0"/>
              <a:t>		   200,- Kč</a:t>
            </a:r>
          </a:p>
          <a:p>
            <a:r>
              <a:rPr lang="cs-CZ" dirty="0"/>
              <a:t>Provolané tel. impulsy	</a:t>
            </a:r>
            <a:r>
              <a:rPr lang="cs-CZ" dirty="0" smtClean="0"/>
              <a:t>     dle </a:t>
            </a:r>
            <a:r>
              <a:rPr lang="cs-CZ" dirty="0"/>
              <a:t>počtu </a:t>
            </a:r>
            <a:r>
              <a:rPr lang="cs-CZ" dirty="0" smtClean="0"/>
              <a:t>impulsů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(centrum sociální a </a:t>
            </a:r>
            <a:r>
              <a:rPr lang="cs-CZ" dirty="0" err="1" smtClean="0"/>
              <a:t>oše</a:t>
            </a:r>
            <a:r>
              <a:rPr lang="cs-CZ" dirty="0" smtClean="0"/>
              <a:t>. </a:t>
            </a:r>
            <a:r>
              <a:rPr lang="cs-CZ" dirty="0"/>
              <a:t>pomoci Praha 10)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267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přes mobilního operátora i pevnou telefonní linku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Život 90 (AREÍON)</a:t>
            </a:r>
          </a:p>
          <a:p>
            <a:r>
              <a:rPr lang="cs-CZ" dirty="0" smtClean="0"/>
              <a:t>Tísňové tlačítko, hlasitý odposlech, pasivní </a:t>
            </a:r>
            <a:r>
              <a:rPr lang="cs-CZ" dirty="0" err="1" smtClean="0"/>
              <a:t>infačervené</a:t>
            </a:r>
            <a:r>
              <a:rPr lang="cs-CZ" dirty="0" smtClean="0"/>
              <a:t> čidlo (pohyb dle nastavení – 10 hod, lze přepnout na hlídání objektu)</a:t>
            </a:r>
          </a:p>
          <a:p>
            <a:r>
              <a:rPr lang="cs-CZ" dirty="0"/>
              <a:t>1.000 klientům </a:t>
            </a:r>
            <a:r>
              <a:rPr lang="cs-CZ" dirty="0" smtClean="0"/>
              <a:t>v </a:t>
            </a:r>
            <a:r>
              <a:rPr lang="cs-CZ" dirty="0"/>
              <a:t>šesti krajích a v třiceti dvou městech ČR </a:t>
            </a:r>
            <a:r>
              <a:rPr lang="cs-CZ" dirty="0" smtClean="0"/>
              <a:t>- </a:t>
            </a:r>
            <a:r>
              <a:rPr lang="cs-CZ" dirty="0"/>
              <a:t>prostřednictvím 4</a:t>
            </a:r>
            <a:r>
              <a:rPr lang="cs-CZ" dirty="0" smtClean="0"/>
              <a:t> dispečinků v </a:t>
            </a:r>
            <a:r>
              <a:rPr lang="cs-CZ" dirty="0"/>
              <a:t>Praze, Hradci Králové, Jihlavě a Kutné </a:t>
            </a:r>
            <a:r>
              <a:rPr lang="cs-CZ" dirty="0" smtClean="0"/>
              <a:t>Hoře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6963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3471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Signál v tísni v Chrudimi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Provozuje CSSP Chrudim, Soukenická ul.</a:t>
            </a:r>
          </a:p>
          <a:p>
            <a:r>
              <a:rPr lang="cs-CZ" dirty="0" smtClean="0"/>
              <a:t>Spolupracuje Elzo Chrudim (instalace ústředny k telefonu, tísňové tlačítko)</a:t>
            </a:r>
          </a:p>
          <a:p>
            <a:r>
              <a:rPr lang="cs-CZ" dirty="0" smtClean="0"/>
              <a:t>Městská policie</a:t>
            </a:r>
          </a:p>
          <a:p>
            <a:r>
              <a:rPr lang="cs-CZ" dirty="0" smtClean="0"/>
              <a:t>Klienti od 27 let s chronickým onemocněním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03013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u="sng" dirty="0" smtClean="0">
                <a:hlinkClick r:id="rId2"/>
              </a:rPr>
              <a:t>http://www.csop10.cz/</a:t>
            </a:r>
            <a:r>
              <a:rPr lang="cs-CZ" u="sng" dirty="0" err="1" smtClean="0">
                <a:hlinkClick r:id="rId2"/>
              </a:rPr>
              <a:t>Slu</a:t>
            </a:r>
            <a:r>
              <a:rPr lang="cs-CZ" u="sng" dirty="0" smtClean="0">
                <a:hlinkClick r:id="rId2"/>
              </a:rPr>
              <a:t>%C5%</a:t>
            </a:r>
            <a:r>
              <a:rPr lang="cs-CZ" u="sng" dirty="0" err="1" smtClean="0">
                <a:hlinkClick r:id="rId2"/>
              </a:rPr>
              <a:t>BEby</a:t>
            </a:r>
            <a:r>
              <a:rPr lang="cs-CZ" u="sng" dirty="0" smtClean="0">
                <a:hlinkClick r:id="rId2"/>
              </a:rPr>
              <a:t>/T%C3%</a:t>
            </a:r>
            <a:r>
              <a:rPr lang="cs-CZ" u="sng" dirty="0" err="1" smtClean="0">
                <a:hlinkClick r:id="rId2"/>
              </a:rPr>
              <a:t>ADs</a:t>
            </a:r>
            <a:r>
              <a:rPr lang="cs-CZ" u="sng" dirty="0" smtClean="0">
                <a:hlinkClick r:id="rId2"/>
              </a:rPr>
              <a:t>%C5%88ov%C3%A1p%C3%A9%C4%8De/</a:t>
            </a:r>
            <a:r>
              <a:rPr lang="cs-CZ" u="sng" dirty="0" err="1" smtClean="0">
                <a:hlinkClick r:id="rId2"/>
              </a:rPr>
              <a:t>tabid</a:t>
            </a:r>
            <a:r>
              <a:rPr lang="cs-CZ" u="sng" dirty="0" smtClean="0">
                <a:hlinkClick r:id="rId2"/>
              </a:rPr>
              <a:t>/99/Default.</a:t>
            </a:r>
            <a:r>
              <a:rPr lang="cs-CZ" u="sng" dirty="0" err="1" smtClean="0">
                <a:hlinkClick r:id="rId2"/>
              </a:rPr>
              <a:t>aspx</a:t>
            </a:r>
            <a:endParaRPr lang="cs-CZ" dirty="0" smtClean="0"/>
          </a:p>
          <a:p>
            <a:pPr lvl="0"/>
            <a:r>
              <a:rPr lang="cs-CZ" dirty="0" smtClean="0"/>
              <a:t>Zákon č. 108/2006 Sb. O sociálních službách (§ 41), vyhláška č. 505/2006 Sb., § 7</a:t>
            </a:r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socialni</a:t>
            </a:r>
            <a:r>
              <a:rPr lang="cs-CZ" dirty="0" smtClean="0"/>
              <a:t>-</a:t>
            </a:r>
            <a:r>
              <a:rPr lang="cs-CZ" dirty="0" err="1" smtClean="0"/>
              <a:t>sluzby.cz</a:t>
            </a:r>
            <a:r>
              <a:rPr lang="cs-CZ" dirty="0" smtClean="0"/>
              <a:t>/</a:t>
            </a:r>
            <a:r>
              <a:rPr lang="cs-CZ" dirty="0" err="1" smtClean="0"/>
              <a:t>signal</a:t>
            </a:r>
            <a:r>
              <a:rPr lang="cs-CZ" dirty="0" smtClean="0"/>
              <a:t>-v-</a:t>
            </a:r>
            <a:r>
              <a:rPr lang="cs-CZ" dirty="0" err="1" smtClean="0"/>
              <a:t>tisni.php</a:t>
            </a:r>
            <a:r>
              <a:rPr lang="cs-CZ" dirty="0" smtClean="0"/>
              <a:t> </a:t>
            </a:r>
          </a:p>
          <a:p>
            <a:pPr lvl="0"/>
            <a:r>
              <a:rPr lang="cs-CZ" u="sng" smtClean="0">
                <a:hlinkClick r:id="rId3"/>
              </a:rPr>
              <a:t>http</a:t>
            </a:r>
            <a:r>
              <a:rPr lang="cs-CZ" u="sng" dirty="0" smtClean="0">
                <a:hlinkClick r:id="rId3"/>
              </a:rPr>
              <a:t>://www.</a:t>
            </a:r>
            <a:r>
              <a:rPr lang="cs-CZ" u="sng" dirty="0" err="1" smtClean="0">
                <a:hlinkClick r:id="rId3"/>
              </a:rPr>
              <a:t>mpsv.cz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files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clanky</a:t>
            </a:r>
            <a:r>
              <a:rPr lang="cs-CZ" u="sng" dirty="0" smtClean="0">
                <a:hlinkClick r:id="rId3"/>
              </a:rPr>
              <a:t>/3483/13_</a:t>
            </a:r>
            <a:r>
              <a:rPr lang="cs-CZ" u="sng" dirty="0" err="1" smtClean="0">
                <a:hlinkClick r:id="rId3"/>
              </a:rPr>
              <a:t>Valko.pdf</a:t>
            </a:r>
            <a:r>
              <a:rPr lang="cs-CZ" dirty="0" smtClean="0"/>
              <a:t>	</a:t>
            </a:r>
          </a:p>
          <a:p>
            <a:pPr lvl="0"/>
            <a:r>
              <a:rPr lang="cs-CZ" dirty="0" smtClean="0"/>
              <a:t>http://www.zivot90.cz/4-</a:t>
            </a:r>
            <a:r>
              <a:rPr lang="cs-CZ" dirty="0" err="1" smtClean="0"/>
              <a:t>socialni</a:t>
            </a:r>
            <a:r>
              <a:rPr lang="cs-CZ" dirty="0" smtClean="0"/>
              <a:t>-</a:t>
            </a:r>
            <a:r>
              <a:rPr lang="cs-CZ" dirty="0" err="1" smtClean="0"/>
              <a:t>sluzby</a:t>
            </a:r>
            <a:r>
              <a:rPr lang="cs-CZ" dirty="0" smtClean="0"/>
              <a:t>/10-</a:t>
            </a:r>
            <a:r>
              <a:rPr lang="cs-CZ" dirty="0" err="1" smtClean="0"/>
              <a:t>tisnova</a:t>
            </a:r>
            <a:r>
              <a:rPr lang="cs-CZ" dirty="0" smtClean="0"/>
              <a:t>-pece-</a:t>
            </a:r>
            <a:r>
              <a:rPr lang="cs-CZ" dirty="0" err="1" smtClean="0"/>
              <a:t>areion</a:t>
            </a:r>
            <a:r>
              <a:rPr lang="cs-CZ" b="1" dirty="0" smtClean="0"/>
              <a:t>	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333</Words>
  <Application>Microsoft Office PowerPoint</Application>
  <PresentationFormat>Předvádění na obrazovce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Tísňová péče</vt:lpstr>
      <vt:lpstr>Tísňová péče</vt:lpstr>
      <vt:lpstr>Základní úkony tísňové péče</vt:lpstr>
      <vt:lpstr>Tísňová péče II.</vt:lpstr>
      <vt:lpstr>Cíle služby</vt:lpstr>
      <vt:lpstr>Cílová skupina osob</vt:lpstr>
      <vt:lpstr>Druhy tísňové péče</vt:lpstr>
      <vt:lpstr>Příklad služby přes pevnou telefonní linku</vt:lpstr>
      <vt:lpstr>Příklad přes mobilního operátora i pevnou telefonní linku</vt:lpstr>
      <vt:lpstr>Signál v tísni v Chrudimi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Tísňová péče</dc:title>
  <dc:creator>Pleskotova V</dc:creator>
  <cp:lastModifiedBy>Vilma</cp:lastModifiedBy>
  <cp:revision>4</cp:revision>
  <dcterms:created xsi:type="dcterms:W3CDTF">2011-06-20T09:06:48Z</dcterms:created>
  <dcterms:modified xsi:type="dcterms:W3CDTF">2011-12-30T13:36:26Z</dcterms:modified>
</cp:coreProperties>
</file>